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media/image7.jpg" ContentType="image/jpeg"/>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E_0.xml" ContentType="application/vnd.ms-powerpoint.comments+xml"/>
  <Override PartName="/ppt/comments/modernComment_82D_D9790569.xml" ContentType="application/vnd.ms-powerpoint.comments+xml"/>
  <Override PartName="/ppt/comments/modernComment_82E_5ABE2B7A.xml" ContentType="application/vnd.ms-powerpoint.comments+xml"/>
  <Override PartName="/ppt/comments/modernComment_82F_AC4EF685.xml" ContentType="application/vnd.ms-powerpoint.comments+xml"/>
  <Override PartName="/ppt/comments/modernComment_830_5C55882A.xml" ContentType="application/vnd.ms-powerpoint.comments+xml"/>
  <Override PartName="/ppt/comments/modernComment_831_3276221E.xml" ContentType="application/vnd.ms-powerpoint.comments+xml"/>
  <Override PartName="/ppt/comments/modernComment_106_0.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5" r:id="rId2"/>
    <p:sldMasterId id="2147483710" r:id="rId3"/>
    <p:sldMasterId id="2147483721" r:id="rId4"/>
    <p:sldMasterId id="2147483751" r:id="rId5"/>
  </p:sldMasterIdLst>
  <p:notesMasterIdLst>
    <p:notesMasterId r:id="rId132"/>
  </p:notesMasterIdLst>
  <p:sldIdLst>
    <p:sldId id="1795" r:id="rId6"/>
    <p:sldId id="1600" r:id="rId7"/>
    <p:sldId id="2038" r:id="rId8"/>
    <p:sldId id="312" r:id="rId9"/>
    <p:sldId id="2039" r:id="rId10"/>
    <p:sldId id="1596" r:id="rId11"/>
    <p:sldId id="320" r:id="rId12"/>
    <p:sldId id="2066" r:id="rId13"/>
    <p:sldId id="1601" r:id="rId14"/>
    <p:sldId id="1968" r:id="rId15"/>
    <p:sldId id="1969" r:id="rId16"/>
    <p:sldId id="1605" r:id="rId17"/>
    <p:sldId id="1741" r:id="rId18"/>
    <p:sldId id="1610" r:id="rId19"/>
    <p:sldId id="1611" r:id="rId20"/>
    <p:sldId id="1612" r:id="rId21"/>
    <p:sldId id="1613" r:id="rId22"/>
    <p:sldId id="2149" r:id="rId23"/>
    <p:sldId id="2284" r:id="rId24"/>
    <p:sldId id="2285" r:id="rId25"/>
    <p:sldId id="2301" r:id="rId26"/>
    <p:sldId id="2296" r:id="rId27"/>
    <p:sldId id="1606" r:id="rId28"/>
    <p:sldId id="1619" r:id="rId29"/>
    <p:sldId id="2151" r:id="rId30"/>
    <p:sldId id="1620" r:id="rId31"/>
    <p:sldId id="1722" r:id="rId32"/>
    <p:sldId id="1727" r:id="rId33"/>
    <p:sldId id="2070" r:id="rId34"/>
    <p:sldId id="2071" r:id="rId35"/>
    <p:sldId id="2047" r:id="rId36"/>
    <p:sldId id="2064" r:id="rId37"/>
    <p:sldId id="2130" r:id="rId38"/>
    <p:sldId id="1723" r:id="rId39"/>
    <p:sldId id="1724" r:id="rId40"/>
    <p:sldId id="2140" r:id="rId41"/>
    <p:sldId id="2229" r:id="rId42"/>
    <p:sldId id="2148" r:id="rId43"/>
    <p:sldId id="2186" r:id="rId44"/>
    <p:sldId id="2187" r:id="rId45"/>
    <p:sldId id="2188" r:id="rId46"/>
    <p:sldId id="1726" r:id="rId47"/>
    <p:sldId id="2279" r:id="rId48"/>
    <p:sldId id="2278" r:id="rId49"/>
    <p:sldId id="2088" r:id="rId50"/>
    <p:sldId id="2082" r:id="rId51"/>
    <p:sldId id="2101" r:id="rId52"/>
    <p:sldId id="2103" r:id="rId53"/>
    <p:sldId id="2102" r:id="rId54"/>
    <p:sldId id="2104" r:id="rId55"/>
    <p:sldId id="2280" r:id="rId56"/>
    <p:sldId id="2281" r:id="rId57"/>
    <p:sldId id="302" r:id="rId58"/>
    <p:sldId id="2092" r:id="rId59"/>
    <p:sldId id="2093" r:id="rId60"/>
    <p:sldId id="2094" r:id="rId61"/>
    <p:sldId id="2095" r:id="rId62"/>
    <p:sldId id="2096" r:id="rId63"/>
    <p:sldId id="2097" r:id="rId64"/>
    <p:sldId id="261" r:id="rId65"/>
    <p:sldId id="262" r:id="rId66"/>
    <p:sldId id="263" r:id="rId67"/>
    <p:sldId id="264" r:id="rId68"/>
    <p:sldId id="265" r:id="rId69"/>
    <p:sldId id="2311" r:id="rId70"/>
    <p:sldId id="2131" r:id="rId71"/>
    <p:sldId id="2282" r:id="rId72"/>
    <p:sldId id="2100" r:id="rId73"/>
    <p:sldId id="2040" r:id="rId74"/>
    <p:sldId id="1623" r:id="rId75"/>
    <p:sldId id="1624" r:id="rId76"/>
    <p:sldId id="2306" r:id="rId77"/>
    <p:sldId id="2308" r:id="rId78"/>
    <p:sldId id="2307" r:id="rId79"/>
    <p:sldId id="2309" r:id="rId80"/>
    <p:sldId id="2310" r:id="rId81"/>
    <p:sldId id="354" r:id="rId82"/>
    <p:sldId id="364" r:id="rId83"/>
    <p:sldId id="365" r:id="rId84"/>
    <p:sldId id="347" r:id="rId85"/>
    <p:sldId id="2302" r:id="rId86"/>
    <p:sldId id="1678" r:id="rId87"/>
    <p:sldId id="1730" r:id="rId88"/>
    <p:sldId id="1729" r:id="rId89"/>
    <p:sldId id="2198" r:id="rId90"/>
    <p:sldId id="1976" r:id="rId91"/>
    <p:sldId id="2274" r:id="rId92"/>
    <p:sldId id="2293" r:id="rId93"/>
    <p:sldId id="2122" r:id="rId94"/>
    <p:sldId id="2292" r:id="rId95"/>
    <p:sldId id="2294" r:id="rId96"/>
    <p:sldId id="2295" r:id="rId97"/>
    <p:sldId id="2200" r:id="rId98"/>
    <p:sldId id="2298" r:id="rId99"/>
    <p:sldId id="2099" r:id="rId100"/>
    <p:sldId id="318" r:id="rId101"/>
    <p:sldId id="319" r:id="rId102"/>
    <p:sldId id="2077" r:id="rId103"/>
    <p:sldId id="321" r:id="rId104"/>
    <p:sldId id="322" r:id="rId105"/>
    <p:sldId id="323" r:id="rId106"/>
    <p:sldId id="324" r:id="rId107"/>
    <p:sldId id="326" r:id="rId108"/>
    <p:sldId id="327" r:id="rId109"/>
    <p:sldId id="2299" r:id="rId110"/>
    <p:sldId id="2300" r:id="rId111"/>
    <p:sldId id="2303" r:id="rId112"/>
    <p:sldId id="2153" r:id="rId113"/>
    <p:sldId id="2155" r:id="rId114"/>
    <p:sldId id="2156" r:id="rId115"/>
    <p:sldId id="2157" r:id="rId116"/>
    <p:sldId id="2297" r:id="rId117"/>
    <p:sldId id="2180" r:id="rId118"/>
    <p:sldId id="2181" r:id="rId119"/>
    <p:sldId id="2182" r:id="rId120"/>
    <p:sldId id="2183" r:id="rId121"/>
    <p:sldId id="2184" r:id="rId122"/>
    <p:sldId id="2185" r:id="rId123"/>
    <p:sldId id="2189" r:id="rId124"/>
    <p:sldId id="2190" r:id="rId125"/>
    <p:sldId id="2191" r:id="rId126"/>
    <p:sldId id="2192" r:id="rId127"/>
    <p:sldId id="2193" r:id="rId128"/>
    <p:sldId id="2194" r:id="rId129"/>
    <p:sldId id="2197" r:id="rId130"/>
    <p:sldId id="2195" r:id="rId131"/>
  </p:sldIdLst>
  <p:sldSz cx="9144000" cy="5143500" type="screen16x9"/>
  <p:notesSz cx="6858000" cy="9144000"/>
  <p:embeddedFontLst>
    <p:embeddedFont>
      <p:font typeface="Avenir" panose="02000503020000020003" pitchFamily="2" charset="0"/>
      <p:regular r:id="rId133"/>
      <p:italic r:id="rId134"/>
    </p:embeddedFont>
    <p:embeddedFont>
      <p:font typeface="Cambria" panose="02040503050406030204" pitchFamily="18" charset="0"/>
      <p:regular r:id="rId135"/>
      <p:bold r:id="rId136"/>
      <p:italic r:id="rId137"/>
      <p:boldItalic r:id="rId138"/>
    </p:embeddedFont>
    <p:embeddedFont>
      <p:font typeface="Cambria Math" panose="02040503050406030204" pitchFamily="18" charset="0"/>
      <p:regular r:id="rId139"/>
    </p:embeddedFont>
    <p:embeddedFont>
      <p:font typeface="Consolas" panose="020B0609020204030204" pitchFamily="49" charset="0"/>
      <p:regular r:id="rId140"/>
      <p:bold r:id="rId141"/>
      <p:italic r:id="rId142"/>
      <p:boldItalic r:id="rId143"/>
    </p:embeddedFont>
    <p:embeddedFont>
      <p:font typeface="Corbel" panose="020B0503020204020204" pitchFamily="34" charset="0"/>
      <p:regular r:id="rId144"/>
      <p:bold r:id="rId145"/>
      <p:italic r:id="rId146"/>
      <p:boldItalic r:id="rId147"/>
    </p:embeddedFont>
    <p:embeddedFont>
      <p:font typeface="Lucida Sans Unicode" panose="020B0602030504020204" pitchFamily="34" charset="0"/>
      <p:regular r:id="rId148"/>
    </p:embeddedFont>
    <p:embeddedFont>
      <p:font typeface="Merriweather Sans" pitchFamily="2" charset="77"/>
      <p:regular r:id="rId149"/>
      <p:bold r:id="rId150"/>
      <p:italic r:id="rId151"/>
      <p:boldItalic r:id="rId152"/>
    </p:embeddedFont>
    <p:embeddedFont>
      <p:font typeface="Roboto" panose="02000000000000000000" pitchFamily="2" charset="0"/>
      <p:regular r:id="rId153"/>
      <p:bold r:id="rId154"/>
      <p:italic r:id="rId155"/>
      <p:boldItalic r:id="rId156"/>
    </p:embeddedFont>
    <p:embeddedFont>
      <p:font typeface="Source Sans Pro" panose="020B0503030403020204" pitchFamily="34" charset="0"/>
      <p:regular r:id="rId157"/>
      <p:bold r:id="rId158"/>
      <p:italic r:id="rId159"/>
      <p:boldItalic r:id="rId160"/>
    </p:embeddedFont>
    <p:embeddedFont>
      <p:font typeface="Source Serif Pro" panose="02040603050405020204" pitchFamily="18" charset="0"/>
      <p:regular r:id="rId161"/>
      <p:bold r:id="rId162"/>
      <p:italic r:id="rId163"/>
      <p:boldItalic r:id="rId164"/>
    </p:embeddedFont>
    <p:embeddedFont>
      <p:font typeface="Tahoma" panose="020B0604030504040204" pitchFamily="34" charset="0"/>
      <p:regular r:id="rId165"/>
      <p:bold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3BAC5"/>
    <a:srgbClr val="FF0000"/>
    <a:srgbClr val="0072CE"/>
    <a:srgbClr val="B5D5F2"/>
    <a:srgbClr val="A2C2FC"/>
    <a:srgbClr val="4A8AFF"/>
    <a:srgbClr val="1D53E3"/>
    <a:srgbClr val="002D72"/>
    <a:srgbClr val="204BC3"/>
    <a:srgbClr val="2347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1AC1F9-9249-4E48-9976-EF54781B7804}" v="634" dt="2025-03-04T17:31:51.0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16"/>
    <p:restoredTop sz="84382"/>
  </p:normalViewPr>
  <p:slideViewPr>
    <p:cSldViewPr snapToGrid="0">
      <p:cViewPr varScale="1">
        <p:scale>
          <a:sx n="159" d="100"/>
          <a:sy n="159" d="100"/>
        </p:scale>
        <p:origin x="100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6.fntdata"/><Relationship Id="rId159" Type="http://schemas.openxmlformats.org/officeDocument/2006/relationships/font" Target="fonts/font27.fntdata"/><Relationship Id="rId170"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17.fntdata"/><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font" Target="fonts/font28.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font" Target="fonts/font7.fntdata"/><Relationship Id="rId85" Type="http://schemas.openxmlformats.org/officeDocument/2006/relationships/slide" Target="slides/slide80.xml"/><Relationship Id="rId150" Type="http://schemas.openxmlformats.org/officeDocument/2006/relationships/font" Target="fonts/font18.fntdata"/><Relationship Id="rId171" Type="http://schemas.microsoft.com/office/2015/10/relationships/revisionInfo" Target="revisionInfo.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8.fntdata"/><Relationship Id="rId145" Type="http://schemas.openxmlformats.org/officeDocument/2006/relationships/font" Target="fonts/font13.fntdata"/><Relationship Id="rId161" Type="http://schemas.openxmlformats.org/officeDocument/2006/relationships/font" Target="fonts/font29.fntdata"/><Relationship Id="rId166"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font" Target="fonts/font3.fntdata"/><Relationship Id="rId151" Type="http://schemas.openxmlformats.org/officeDocument/2006/relationships/font" Target="fonts/font19.fntdata"/><Relationship Id="rId156" Type="http://schemas.openxmlformats.org/officeDocument/2006/relationships/font" Target="fonts/font24.fntdata"/><Relationship Id="rId172" Type="http://schemas.microsoft.com/office/2018/10/relationships/authors" Target="author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font" Target="fonts/font9.fntdata"/><Relationship Id="rId146" Type="http://schemas.openxmlformats.org/officeDocument/2006/relationships/font" Target="fonts/font14.fntdata"/><Relationship Id="rId16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30.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font" Target="fonts/font4.fntdata"/><Relationship Id="rId157" Type="http://schemas.openxmlformats.org/officeDocument/2006/relationships/font" Target="fonts/font25.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20.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15.fntdata"/><Relationship Id="rId168"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0.fntdata"/><Relationship Id="rId163" Type="http://schemas.openxmlformats.org/officeDocument/2006/relationships/font" Target="fonts/font31.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5.fntdata"/><Relationship Id="rId158" Type="http://schemas.openxmlformats.org/officeDocument/2006/relationships/font" Target="fonts/font26.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notesMaster" Target="notesMasters/notesMaster1.xml"/><Relationship Id="rId153" Type="http://schemas.openxmlformats.org/officeDocument/2006/relationships/font" Target="fonts/font21.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1.fntdata"/><Relationship Id="rId148" Type="http://schemas.openxmlformats.org/officeDocument/2006/relationships/font" Target="fonts/font16.fntdata"/><Relationship Id="rId164" Type="http://schemas.openxmlformats.org/officeDocument/2006/relationships/font" Target="fonts/font32.fntdata"/><Relationship Id="rId16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fntdata"/><Relationship Id="rId154" Type="http://schemas.openxmlformats.org/officeDocument/2006/relationships/font" Target="fonts/font22.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2.fntdata"/><Relationship Id="rId90" Type="http://schemas.openxmlformats.org/officeDocument/2006/relationships/slide" Target="slides/slide85.xml"/><Relationship Id="rId165" Type="http://schemas.openxmlformats.org/officeDocument/2006/relationships/font" Target="fonts/font33.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font" Target="fonts/font2.fntdata"/><Relationship Id="rId80" Type="http://schemas.openxmlformats.org/officeDocument/2006/relationships/slide" Target="slides/slide75.xml"/><Relationship Id="rId155" Type="http://schemas.openxmlformats.org/officeDocument/2006/relationships/font" Target="fonts/font23.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comments/modernComment_106_0.xml><?xml version="1.0" encoding="utf-8"?>
<p188:cmLst xmlns:a="http://schemas.openxmlformats.org/drawingml/2006/main" xmlns:r="http://schemas.openxmlformats.org/officeDocument/2006/relationships" xmlns:p188="http://schemas.microsoft.com/office/powerpoint/2018/8/main">
  <p188:cm id="{B5A6FF90-B9CA-D74B-9420-C7A8AAFB8717}" authorId="{AC97BE05-7214-46BD-569F-A0959E827800}" status="resolved" created="2024-02-25T13:41:58.493" complete="100000">
    <pc:sldMkLst xmlns:pc="http://schemas.microsoft.com/office/powerpoint/2013/main/command">
      <pc:docMk/>
      <pc:sldMk cId="0" sldId="262"/>
    </pc:sldMkLst>
    <p188:txBody>
      <a:bodyPr/>
      <a:lstStyle/>
      <a:p>
        <a:r>
          <a:rPr lang="en-US"/>
          <a:t>Here explain why negative inf. </a:t>
        </a:r>
      </a:p>
    </p188:txBody>
  </p188:cm>
</p188:cmLst>
</file>

<file path=ppt/comments/modernComment_12E_0.xml><?xml version="1.0" encoding="utf-8"?>
<p188:cmLst xmlns:a="http://schemas.openxmlformats.org/drawingml/2006/main" xmlns:r="http://schemas.openxmlformats.org/officeDocument/2006/relationships" xmlns:p188="http://schemas.microsoft.com/office/powerpoint/2018/8/main">
  <p188:cm id="{E8328572-A70A-7A4A-9F98-299F43994104}" authorId="{AC97BE05-7214-46BD-569F-A0959E827800}" status="resolved" created="2023-12-27T16:41:12.142" complete="100000">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D_D9790569.xml><?xml version="1.0" encoding="utf-8"?>
<p188:cmLst xmlns:a="http://schemas.openxmlformats.org/drawingml/2006/main" xmlns:r="http://schemas.openxmlformats.org/officeDocument/2006/relationships" xmlns:p188="http://schemas.microsoft.com/office/powerpoint/2018/8/main">
  <p188:cm id="{A5BDF4B3-6D32-FF4F-AB87-B2851315C2A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E_5ABE2B7A.xml><?xml version="1.0" encoding="utf-8"?>
<p188:cmLst xmlns:a="http://schemas.openxmlformats.org/drawingml/2006/main" xmlns:r="http://schemas.openxmlformats.org/officeDocument/2006/relationships" xmlns:p188="http://schemas.microsoft.com/office/powerpoint/2018/8/main">
  <p188:cm id="{15D26BF8-9D72-9C46-970B-88EF3661DC5B}"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F_AC4EF685.xml><?xml version="1.0" encoding="utf-8"?>
<p188:cmLst xmlns:a="http://schemas.openxmlformats.org/drawingml/2006/main" xmlns:r="http://schemas.openxmlformats.org/officeDocument/2006/relationships" xmlns:p188="http://schemas.microsoft.com/office/powerpoint/2018/8/main">
  <p188:cm id="{B03F74E7-AFBE-DD4F-A7C9-6B8806CC91A9}"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0_5C55882A.xml><?xml version="1.0" encoding="utf-8"?>
<p188:cmLst xmlns:a="http://schemas.openxmlformats.org/drawingml/2006/main" xmlns:r="http://schemas.openxmlformats.org/officeDocument/2006/relationships" xmlns:p188="http://schemas.microsoft.com/office/powerpoint/2018/8/main">
  <p188:cm id="{2EDA2B94-6F23-A442-A0AE-2EB2326E4715}"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1_3276221E.xml><?xml version="1.0" encoding="utf-8"?>
<p188:cmLst xmlns:a="http://schemas.openxmlformats.org/drawingml/2006/main" xmlns:r="http://schemas.openxmlformats.org/officeDocument/2006/relationships" xmlns:p188="http://schemas.microsoft.com/office/powerpoint/2018/8/main">
  <p188:cm id="{D13053CB-A3B1-8141-88A5-0FDD6F20F902}"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44522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844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51084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83D32-4774-49FB-B106-06901CF71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16384-E70A-7470-FCAD-819A0F2439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D6E3EA6-DBDB-4458-40A8-08450D8CD09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2031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31508-A250-E611-0BB9-166F02017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CB435-FCAA-4D63-0D01-60753EC0D89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0EDBDAD-FF20-4F90-7CF4-E8D7C50454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3979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1FC56-2099-E33D-88B9-4C4E580F0C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4EE8E-7856-EB1F-9010-46486454FB7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54D5694-E04A-FE0B-E7CD-76B1BF8DCF7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5207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E5E3D-08CA-5E7E-4C0A-53A974E1C9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39181-4E0C-AA2A-B41D-268CDB61E98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1EF3EF-710E-D98D-2A44-432A14153E3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5622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D6DF2-F548-782B-5BDE-07606D89D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D5C39-CE3D-EEE9-C0B2-DE0664E290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ACB937-6BC7-C8EE-9009-038DD49730A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000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Brings us to architecture</a:t>
            </a:r>
          </a:p>
          <a:p>
            <a:endParaRPr lang="en-US"/>
          </a:p>
          <a:p>
            <a:r>
              <a:rPr lang="en-US"/>
              <a:t>High-level glance</a:t>
            </a:r>
          </a:p>
          <a:p>
            <a:endParaRPr lang="en-US"/>
          </a:p>
          <a:p>
            <a:r>
              <a:rPr lang="en-US"/>
              <a:t>Note: sequence is already tokenized/encoded (Byte-pair encoding)</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r>
              <a:rPr lang="en-US"/>
              <a:t>AUTO REGRESSIVE!!!!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77</a:t>
            </a:fld>
            <a:endParaRPr lang="en-US"/>
          </a:p>
        </p:txBody>
      </p:sp>
    </p:spTree>
    <p:extLst>
      <p:ext uri="{BB962C8B-B14F-4D97-AF65-F5344CB8AC3E}">
        <p14:creationId xmlns:p14="http://schemas.microsoft.com/office/powerpoint/2010/main" val="4076985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78</a:t>
            </a:fld>
            <a:endParaRPr lang="en-US"/>
          </a:p>
        </p:txBody>
      </p:sp>
    </p:spTree>
    <p:extLst>
      <p:ext uri="{BB962C8B-B14F-4D97-AF65-F5344CB8AC3E}">
        <p14:creationId xmlns:p14="http://schemas.microsoft.com/office/powerpoint/2010/main" val="196310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79</a:t>
            </a:fld>
            <a:endParaRPr lang="en-US"/>
          </a:p>
        </p:txBody>
      </p:sp>
    </p:spTree>
    <p:extLst>
      <p:ext uri="{BB962C8B-B14F-4D97-AF65-F5344CB8AC3E}">
        <p14:creationId xmlns:p14="http://schemas.microsoft.com/office/powerpoint/2010/main" val="178140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is correct.</a:t>
            </a:r>
          </a:p>
        </p:txBody>
      </p:sp>
    </p:spTree>
    <p:extLst>
      <p:ext uri="{BB962C8B-B14F-4D97-AF65-F5344CB8AC3E}">
        <p14:creationId xmlns:p14="http://schemas.microsoft.com/office/powerpoint/2010/main" val="3355034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High level glance</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Each layer has sublayers connected by sublayer connections</a:t>
            </a:r>
          </a:p>
          <a:p>
            <a:r>
              <a:rPr lang="en-US"/>
              <a:t>- Made up of feed forward NNs (MLP) and </a:t>
            </a:r>
            <a:r>
              <a:rPr lang="en-US" err="1"/>
              <a:t>MultiHeadAttention</a:t>
            </a:r>
            <a:r>
              <a:rPr lang="en-US"/>
              <a:t> blocks</a:t>
            </a:r>
          </a:p>
          <a:p>
            <a:r>
              <a:rPr lang="en-US"/>
              <a:t>- Has generator (final prediction head) to take internal representation to external probabilities</a:t>
            </a:r>
          </a:p>
          <a:p>
            <a:endParaRPr lang="en-US"/>
          </a:p>
          <a:p>
            <a:r>
              <a:rPr lang="en-US"/>
              <a:t>!!! Decoding is auto-regressive and depends on the chosen decoding procedure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80</a:t>
            </a:fld>
            <a:endParaRPr lang="en-US"/>
          </a:p>
        </p:txBody>
      </p:sp>
    </p:spTree>
    <p:extLst>
      <p:ext uri="{BB962C8B-B14F-4D97-AF65-F5344CB8AC3E}">
        <p14:creationId xmlns:p14="http://schemas.microsoft.com/office/powerpoint/2010/main" val="3134757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302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03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429B-4973-407C-9554-28B9D0F66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96222-879D-C1E9-F147-7B6CDA8FE1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D15CB5-983E-870A-5DC5-B2D33A666D9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1612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CEA3-847A-4A93-3D29-9A75299E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CE6C-1EA6-94A3-CE6B-141191264F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9AA95-81F2-8E3D-DCAD-05AADDD515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6308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then look at where the complexity come from. Recall the attention function …, where dim of q = </a:t>
            </a:r>
            <a:r>
              <a:rPr lang="en-US" dirty="0" err="1"/>
              <a:t>dimk</a:t>
            </a:r>
            <a:r>
              <a:rPr lang="en-US" dirty="0"/>
              <a:t> = </a:t>
            </a:r>
            <a:r>
              <a:rPr lang="en-US" dirty="0" err="1"/>
              <a:t>Ndk</a:t>
            </a:r>
            <a:r>
              <a:rPr lang="en-US" dirty="0"/>
              <a:t>. Calculation of </a:t>
            </a:r>
            <a:r>
              <a:rPr lang="en-US" dirty="0" err="1"/>
              <a:t>QKt</a:t>
            </a:r>
            <a:r>
              <a:rPr lang="en-US" dirty="0"/>
              <a:t> would thus cost O(N^2dk). As for the space complexity, storing the attention matrix which is this (draw) part, cost O(N2) space complexity as well, for each head. Therefore, if we have very long sequences, much longer and dk and h, the time and space cost would be quadratic to sequence length, which would be very terrible if the sequence is very long. This would have a bad impact on the scalability of the transformer, and greatly increase its resource consumption. This would also affect its adoption to all sorts of situation, such as image completion and audio recognition and so.</a:t>
            </a:r>
          </a:p>
          <a:p>
            <a:endParaRPr lang="en-US" dirty="0"/>
          </a:p>
        </p:txBody>
      </p:sp>
    </p:spTree>
    <p:extLst>
      <p:ext uri="{BB962C8B-B14F-4D97-AF65-F5344CB8AC3E}">
        <p14:creationId xmlns:p14="http://schemas.microsoft.com/office/powerpoint/2010/main" val="1185448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5A017-F99B-C650-CC86-1E008EF3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84268-1748-E260-644F-9F4A062696A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3D86A7-C5FD-2051-350E-20F58957F9C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9526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Authors also experimented with learned positional encoding but have same performance and suggest that model doesn’t generalize as well with this format when evaluated on different sequence lengths than those seen during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any fixed offset k</a:t>
            </a:r>
            <a:r>
              <a:rPr lang="en-CA" dirty="0">
                <a:effectLst/>
              </a:rPr>
              <a:t>k</a:t>
            </a:r>
            <a:r>
              <a:rPr lang="en-CA" dirty="0"/>
              <a:t>, </a:t>
            </a:r>
            <a:r>
              <a:rPr lang="en-CA" dirty="0" err="1"/>
              <a:t>PEpos+k</a:t>
            </a:r>
            <a:r>
              <a:rPr lang="en-CA" dirty="0" err="1">
                <a:effectLst/>
              </a:rPr>
              <a:t>PEpos+k</a:t>
            </a:r>
            <a:r>
              <a:rPr lang="en-CA" dirty="0"/>
              <a:t>​ can be represented as a linear function of </a:t>
            </a:r>
            <a:r>
              <a:rPr lang="en-CA" dirty="0" err="1"/>
              <a:t>PEpos</a:t>
            </a:r>
            <a:r>
              <a:rPr lang="en-CA" dirty="0" err="1">
                <a:effectLst/>
              </a:rPr>
              <a:t>PEpos</a:t>
            </a:r>
            <a:r>
              <a:rPr lang="en-CA" dirty="0"/>
              <a:t>​.</a:t>
            </a:r>
            <a:endParaRPr lang="en-US" dirty="0"/>
          </a:p>
          <a:p>
            <a:endParaRPr lang="en-US" dirty="0"/>
          </a:p>
          <a:p>
            <a:endParaRPr lang="en-US" dirty="0"/>
          </a:p>
        </p:txBody>
      </p:sp>
    </p:spTree>
    <p:extLst>
      <p:ext uri="{BB962C8B-B14F-4D97-AF65-F5344CB8AC3E}">
        <p14:creationId xmlns:p14="http://schemas.microsoft.com/office/powerpoint/2010/main" val="307830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3B4AB-5E8A-D815-48EA-D4BD57D67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B354F-CD4F-3B3E-0E1F-466B208560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B3D436-71B8-2F5E-2E10-42545C1389D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4223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3BEEC-3777-F2C8-4C67-82579DE94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F6F1E-0089-FFF5-5995-3D6C4ECF15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973AF3-0B9C-A2AC-6F3E-10A44A4768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369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671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5038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119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self-attention doesn’t build in order information, we need to encode the order of the sentence in our keys, queries, and values.</a:t>
            </a:r>
          </a:p>
        </p:txBody>
      </p:sp>
    </p:spTree>
    <p:extLst>
      <p:ext uri="{BB962C8B-B14F-4D97-AF65-F5344CB8AC3E}">
        <p14:creationId xmlns:p14="http://schemas.microsoft.com/office/powerpoint/2010/main" val="306292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87621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3/4/25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481271BB-2EE1-4A4E-A529-52F1E1195EE2}" type="datetime1">
              <a:rPr lang="en-US" smtClean="0"/>
              <a:pPr/>
              <a:t>3/4/25</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0540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501594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42930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029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35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0615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8838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2163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6929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13506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6228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50450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6587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89827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63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dirty="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52030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3/4/25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3450432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extLst>
      <p:ext uri="{BB962C8B-B14F-4D97-AF65-F5344CB8AC3E}">
        <p14:creationId xmlns:p14="http://schemas.microsoft.com/office/powerpoint/2010/main" val="30803468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931161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3/4/25</a:t>
            </a:fld>
            <a:endParaRPr lang="en-US"/>
          </a:p>
        </p:txBody>
      </p:sp>
      <p:sp>
        <p:nvSpPr>
          <p:cNvPr id="5" name="Holder 5"/>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2911411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72973" y="1732983"/>
            <a:ext cx="5462276" cy="2764765"/>
          </a:xfrm>
          <a:prstGeom prst="rect">
            <a:avLst/>
          </a:prstGeom>
        </p:spPr>
      </p:pic>
      <p:sp>
        <p:nvSpPr>
          <p:cNvPr id="2" name="Holder 2"/>
          <p:cNvSpPr>
            <a:spLocks noGrp="1"/>
          </p:cNvSpPr>
          <p:nvPr>
            <p:ph type="ctrTitle"/>
          </p:nvPr>
        </p:nvSpPr>
        <p:spPr>
          <a:xfrm>
            <a:off x="657163" y="452716"/>
            <a:ext cx="6336105" cy="456663"/>
          </a:xfrm>
          <a:prstGeom prst="rect">
            <a:avLst/>
          </a:prstGeom>
        </p:spPr>
        <p:txBody>
          <a:bodyPr wrap="square" lIns="0" tIns="0" rIns="0" bIns="0">
            <a:spAutoFit/>
          </a:bodyPr>
          <a:lstStyle>
            <a:lvl1pPr>
              <a:defRPr sz="3297"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2880360"/>
            <a:ext cx="6400800" cy="289759"/>
          </a:xfrm>
          <a:prstGeom prst="rect">
            <a:avLst/>
          </a:prstGeom>
        </p:spPr>
        <p:txBody>
          <a:bodyPr wrap="square" lIns="0" tIns="0" rIns="0" bIns="0">
            <a:spAutoFit/>
          </a:bodyPr>
          <a:lstStyle>
            <a:lvl1pPr>
              <a:defRPr sz="2092"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3/4/25</a:t>
            </a:fld>
            <a:endParaRPr lang="en-US"/>
          </a:p>
        </p:txBody>
      </p:sp>
      <p:sp>
        <p:nvSpPr>
          <p:cNvPr id="6" name="Holder 6"/>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46451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3/4/25</a:t>
            </a:fld>
            <a:endParaRPr lang="en-US"/>
          </a:p>
        </p:txBody>
      </p:sp>
      <p:sp>
        <p:nvSpPr>
          <p:cNvPr id="7" name="Holder 7"/>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1772440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5643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8296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93725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dirty="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50245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10756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31807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319075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21069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22525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9917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651620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48387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07F-75F3-65EE-202D-44A2C92020A4}"/>
              </a:ext>
            </a:extLst>
          </p:cNvPr>
          <p:cNvSpPr>
            <a:spLocks noGrp="1"/>
          </p:cNvSpPr>
          <p:nvPr>
            <p:ph type="title"/>
          </p:nvPr>
        </p:nvSpPr>
        <p:spPr>
          <a:xfrm>
            <a:off x="628650" y="102394"/>
            <a:ext cx="7886700" cy="676622"/>
          </a:xfrm>
        </p:spPr>
        <p:txBody>
          <a:bodyPr>
            <a:normAutofit/>
          </a:bodyPr>
          <a:lstStyle>
            <a:lvl1pPr>
              <a:defRPr sz="2850"/>
            </a:lvl1pPr>
          </a:lstStyle>
          <a:p>
            <a:r>
              <a:rPr lang="en-US"/>
              <a:t>Click to edit Master title style</a:t>
            </a:r>
          </a:p>
        </p:txBody>
      </p:sp>
      <p:sp>
        <p:nvSpPr>
          <p:cNvPr id="3" name="Content Placeholder 2">
            <a:extLst>
              <a:ext uri="{FF2B5EF4-FFF2-40B4-BE49-F238E27FC236}">
                <a16:creationId xmlns:a16="http://schemas.microsoft.com/office/drawing/2014/main" id="{BA6968AC-2047-1C9A-6F0C-A2FB163D749B}"/>
              </a:ext>
            </a:extLst>
          </p:cNvPr>
          <p:cNvSpPr>
            <a:spLocks noGrp="1"/>
          </p:cNvSpPr>
          <p:nvPr>
            <p:ph idx="1"/>
          </p:nvPr>
        </p:nvSpPr>
        <p:spPr>
          <a:xfrm>
            <a:off x="628650" y="945472"/>
            <a:ext cx="7886700" cy="3687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24F4-E49C-FBF4-F77B-65D28C6EB48A}"/>
              </a:ext>
            </a:extLst>
          </p:cNvPr>
          <p:cNvSpPr>
            <a:spLocks noGrp="1"/>
          </p:cNvSpPr>
          <p:nvPr>
            <p:ph type="dt" sz="half" idx="10"/>
          </p:nvPr>
        </p:nvSpPr>
        <p:spPr/>
        <p:txBody>
          <a:bodyPr/>
          <a:lstStyle/>
          <a:p>
            <a:fld id="{251F351B-3C41-6C46-A5F1-3CA0D762442A}" type="datetime1">
              <a:rPr lang="en-CA" smtClean="0"/>
              <a:t>2025-03-04</a:t>
            </a:fld>
            <a:endParaRPr lang="en-US"/>
          </a:p>
        </p:txBody>
      </p:sp>
      <p:sp>
        <p:nvSpPr>
          <p:cNvPr id="5" name="Footer Placeholder 4">
            <a:extLst>
              <a:ext uri="{FF2B5EF4-FFF2-40B4-BE49-F238E27FC236}">
                <a16:creationId xmlns:a16="http://schemas.microsoft.com/office/drawing/2014/main" id="{7213E37D-8B91-E45F-C21A-08AC8781126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1CDFCEC-FC6A-1247-31D6-9756B15CF1E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2050" name="Picture 2" descr="University of Waterloo - Wikipedia">
            <a:extLst>
              <a:ext uri="{FF2B5EF4-FFF2-40B4-BE49-F238E27FC236}">
                <a16:creationId xmlns:a16="http://schemas.microsoft.com/office/drawing/2014/main" id="{D0B3DC21-35D6-A201-ACE8-3099DDFD9B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805" y="102393"/>
            <a:ext cx="676622" cy="67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62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55761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80484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8865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754745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0049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004446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91152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033048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7045250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13910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8805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641419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114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78980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313065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5602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368936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718452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54010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1465745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66250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7030336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0153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88007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897688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941658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9090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8796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09486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3/4/25</a:t>
            </a:fld>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Calibri"/>
                <a:cs typeface="Calibri"/>
              </a:defRPr>
            </a:lvl1pPr>
          </a:lstStyle>
          <a:p>
            <a:pPr marL="1234916">
              <a:lnSpc>
                <a:spcPts val="930"/>
              </a:lnSpc>
            </a:pPr>
            <a:fld id="{81D60167-4931-47E6-BA6A-407CBD079E47}" type="slidenum">
              <a:rPr lang="en-US" smtClean="0"/>
              <a:pPr marL="1234916">
                <a:lnSpc>
                  <a:spcPts val="930"/>
                </a:lnSpc>
              </a:pPr>
              <a:t>‹#›</a:t>
            </a:fld>
            <a:endParaRPr lang="en-US" dirty="0"/>
          </a:p>
        </p:txBody>
      </p:sp>
    </p:spTree>
    <p:extLst>
      <p:ext uri="{BB962C8B-B14F-4D97-AF65-F5344CB8AC3E}">
        <p14:creationId xmlns:p14="http://schemas.microsoft.com/office/powerpoint/2010/main" val="30202559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4638321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32697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8336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0943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33547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88481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910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62172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88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heme" Target="../theme/theme4.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10" Type="http://schemas.openxmlformats.org/officeDocument/2006/relationships/theme" Target="../theme/theme5.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ea typeface="Tahoma" panose="020B0604030504040204" pitchFamily="34" charset="0"/>
                <a:cs typeface="Tahoma" panose="020B060403050404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7" r:id="rId3"/>
    <p:sldLayoutId id="2147483678" r:id="rId4"/>
    <p:sldLayoutId id="2147483679" r:id="rId5"/>
    <p:sldLayoutId id="2147483655" r:id="rId6"/>
    <p:sldLayoutId id="2147483656" r:id="rId7"/>
    <p:sldLayoutId id="2147483680" r:id="rId8"/>
    <p:sldLayoutId id="2147483681" r:id="rId9"/>
    <p:sldLayoutId id="2147483672" r:id="rId10"/>
    <p:sldLayoutId id="2147483693" r:id="rId11"/>
    <p:sldLayoutId id="2147483777" r:id="rId12"/>
    <p:sldLayoutId id="214748377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9574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65" r:id="rId15"/>
    <p:sldLayoutId id="2147483766" r:id="rId16"/>
    <p:sldLayoutId id="2147483767" r:id="rId17"/>
    <p:sldLayoutId id="2147483769" r:id="rId18"/>
    <p:sldLayoutId id="2147483770" r:id="rId19"/>
    <p:sldLayoutId id="2147483771" r:id="rId20"/>
    <p:sldLayoutId id="2147483774"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978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73" r:id="rId11"/>
    <p:sldLayoutId id="21474837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24217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76"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59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14.png"/><Relationship Id="rId1" Type="http://schemas.openxmlformats.org/officeDocument/2006/relationships/slideLayout" Target="../slideLayouts/slideLayout15.xml"/><Relationship Id="rId5" Type="http://schemas.openxmlformats.org/officeDocument/2006/relationships/image" Target="../media/image2220.png"/><Relationship Id="rId4" Type="http://schemas.openxmlformats.org/officeDocument/2006/relationships/image" Target="../media/image224.png"/></Relationships>
</file>

<file path=ppt/slides/_rels/slide10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14.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16.png"/></Relationships>
</file>

<file path=ppt/slides/_rels/slide10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14.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7.png"/></Relationships>
</file>

<file path=ppt/slides/_rels/slide103.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image" Target="../media/image214.png"/><Relationship Id="rId1" Type="http://schemas.openxmlformats.org/officeDocument/2006/relationships/slideLayout" Target="../slideLayouts/slideLayout15.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0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4.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2370.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237.png"/><Relationship Id="rId5" Type="http://schemas.openxmlformats.org/officeDocument/2006/relationships/hyperlink" Target="https://le.qun.ch/en/blog/2023/05/13/transformer-batching/" TargetMode="External"/><Relationship Id="rId4" Type="http://schemas.openxmlformats.org/officeDocument/2006/relationships/image" Target="../media/image238.png"/></Relationships>
</file>

<file path=ppt/slides/_rels/slide10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2400.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15.xml"/><Relationship Id="rId4" Type="http://schemas.openxmlformats.org/officeDocument/2006/relationships/image" Target="../media/image2310.png"/></Relationships>
</file>

<file path=ppt/slides/_rels/slide11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12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41.png"/><Relationship Id="rId10" Type="http://schemas.openxmlformats.org/officeDocument/2006/relationships/image" Target="../media/image31.png"/><Relationship Id="rId4" Type="http://schemas.openxmlformats.org/officeDocument/2006/relationships/image" Target="../media/image40.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30.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35.png"/><Relationship Id="rId10" Type="http://schemas.openxmlformats.org/officeDocument/2006/relationships/image" Target="../media/image46.png"/><Relationship Id="rId19" Type="http://schemas.openxmlformats.org/officeDocument/2006/relationships/image" Target="../media/image33.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2.png"/><Relationship Id="rId21"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53.png"/><Relationship Id="rId25" Type="http://schemas.openxmlformats.org/officeDocument/2006/relationships/image" Target="../media/image83.png"/><Relationship Id="rId2" Type="http://schemas.openxmlformats.org/officeDocument/2006/relationships/image" Target="../media/image38.png"/><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10.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2.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1.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10.png"/><Relationship Id="rId18" Type="http://schemas.openxmlformats.org/officeDocument/2006/relationships/image" Target="../media/image88.png"/><Relationship Id="rId26" Type="http://schemas.openxmlformats.org/officeDocument/2006/relationships/image" Target="../media/image92.png"/><Relationship Id="rId3" Type="http://schemas.openxmlformats.org/officeDocument/2006/relationships/image" Target="../media/image840.png"/><Relationship Id="rId21" Type="http://schemas.openxmlformats.org/officeDocument/2006/relationships/image" Target="../media/image91.png"/><Relationship Id="rId7" Type="http://schemas.openxmlformats.org/officeDocument/2006/relationships/image" Target="../media/image85.png"/><Relationship Id="rId12" Type="http://schemas.openxmlformats.org/officeDocument/2006/relationships/image" Target="../media/image470.png"/><Relationship Id="rId17" Type="http://schemas.openxmlformats.org/officeDocument/2006/relationships/image" Target="../media/image520.png"/><Relationship Id="rId25" Type="http://schemas.openxmlformats.org/officeDocument/2006/relationships/image" Target="../media/image820.png"/><Relationship Id="rId2" Type="http://schemas.openxmlformats.org/officeDocument/2006/relationships/image" Target="../media/image370.png"/><Relationship Id="rId16" Type="http://schemas.openxmlformats.org/officeDocument/2006/relationships/image" Target="../media/image740.png"/><Relationship Id="rId20" Type="http://schemas.openxmlformats.org/officeDocument/2006/relationships/image" Target="../media/image90.png"/><Relationship Id="rId1" Type="http://schemas.openxmlformats.org/officeDocument/2006/relationships/slideLayout" Target="../slideLayouts/slideLayout10.xml"/><Relationship Id="rId6" Type="http://schemas.openxmlformats.org/officeDocument/2006/relationships/image" Target="../media/image640.png"/><Relationship Id="rId11" Type="http://schemas.openxmlformats.org/officeDocument/2006/relationships/image" Target="../media/image690.png"/><Relationship Id="rId24" Type="http://schemas.openxmlformats.org/officeDocument/2006/relationships/image" Target="../media/image810.png"/><Relationship Id="rId5" Type="http://schemas.openxmlformats.org/officeDocument/2006/relationships/image" Target="../media/image400.png"/><Relationship Id="rId15" Type="http://schemas.openxmlformats.org/officeDocument/2006/relationships/image" Target="../media/image730.png"/><Relationship Id="rId23" Type="http://schemas.openxmlformats.org/officeDocument/2006/relationships/image" Target="../media/image800.png"/><Relationship Id="rId10" Type="http://schemas.openxmlformats.org/officeDocument/2006/relationships/image" Target="../media/image680.png"/><Relationship Id="rId19" Type="http://schemas.openxmlformats.org/officeDocument/2006/relationships/image" Target="../media/image89.png"/><Relationship Id="rId4" Type="http://schemas.openxmlformats.org/officeDocument/2006/relationships/image" Target="../media/image620.png"/><Relationship Id="rId9" Type="http://schemas.openxmlformats.org/officeDocument/2006/relationships/image" Target="../media/image87.png"/><Relationship Id="rId14" Type="http://schemas.openxmlformats.org/officeDocument/2006/relationships/image" Target="../media/image720.png"/><Relationship Id="rId22" Type="http://schemas.openxmlformats.org/officeDocument/2006/relationships/image" Target="../media/image790.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94.png"/><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xml"/><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hyperlink" Target="https://arxiv.org/abs/1706.03762"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5.png"/><Relationship Id="rId11" Type="http://schemas.openxmlformats.org/officeDocument/2006/relationships/image" Target="../media/image11.jpe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jpeg"/><Relationship Id="rId7"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1.png"/><Relationship Id="rId5" Type="http://schemas.microsoft.com/office/2007/relationships/hdphoto" Target="../media/hdphoto3.wdp"/><Relationship Id="rId10" Type="http://schemas.openxmlformats.org/officeDocument/2006/relationships/hyperlink" Target="https://arxiv.org/abs/1706.03762" TargetMode="External"/><Relationship Id="rId4" Type="http://schemas.openxmlformats.org/officeDocument/2006/relationships/image" Target="../media/image110.png"/><Relationship Id="rId9" Type="http://schemas.openxmlformats.org/officeDocument/2006/relationships/image" Target="../media/image114.png"/></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17.png"/><Relationship Id="rId4" Type="http://schemas.openxmlformats.org/officeDocument/2006/relationships/image" Target="../media/image116.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190.png"/><Relationship Id="rId1" Type="http://schemas.openxmlformats.org/officeDocument/2006/relationships/slideLayout" Target="../slideLayouts/slideLayout15.xml"/><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4.png"/><Relationship Id="rId1" Type="http://schemas.openxmlformats.org/officeDocument/2006/relationships/slideLayout" Target="../slideLayouts/slideLayout15.xml"/><Relationship Id="rId6" Type="http://schemas.openxmlformats.org/officeDocument/2006/relationships/image" Target="../media/image127.png"/><Relationship Id="rId5" Type="http://schemas.openxmlformats.org/officeDocument/2006/relationships/image" Target="../media/image126.jpg"/><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8.png"/><Relationship Id="rId1" Type="http://schemas.openxmlformats.org/officeDocument/2006/relationships/slideLayout" Target="../slideLayouts/slideLayout15.xml"/><Relationship Id="rId5" Type="http://schemas.openxmlformats.org/officeDocument/2006/relationships/image" Target="../media/image129.png"/><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0.png"/><Relationship Id="rId18" Type="http://schemas.openxmlformats.org/officeDocument/2006/relationships/image" Target="../media/image740.png"/><Relationship Id="rId26" Type="http://schemas.openxmlformats.org/officeDocument/2006/relationships/image" Target="../media/image810.png"/><Relationship Id="rId21" Type="http://schemas.openxmlformats.org/officeDocument/2006/relationships/image" Target="../media/image89.png"/><Relationship Id="rId7" Type="http://schemas.openxmlformats.org/officeDocument/2006/relationships/image" Target="../media/image400.png"/><Relationship Id="rId12" Type="http://schemas.openxmlformats.org/officeDocument/2006/relationships/image" Target="../media/image680.png"/><Relationship Id="rId17" Type="http://schemas.openxmlformats.org/officeDocument/2006/relationships/image" Target="../media/image730.png"/><Relationship Id="rId25" Type="http://schemas.openxmlformats.org/officeDocument/2006/relationships/image" Target="../media/image800.png"/><Relationship Id="rId2" Type="http://schemas.openxmlformats.org/officeDocument/2006/relationships/notesSlide" Target="../notesSlides/notesSlide8.xml"/><Relationship Id="rId16" Type="http://schemas.openxmlformats.org/officeDocument/2006/relationships/image" Target="../media/image720.png"/><Relationship Id="rId20" Type="http://schemas.openxmlformats.org/officeDocument/2006/relationships/image" Target="../media/image88.png"/><Relationship Id="rId1" Type="http://schemas.openxmlformats.org/officeDocument/2006/relationships/slideLayout" Target="../slideLayouts/slideLayout28.xml"/><Relationship Id="rId6" Type="http://schemas.openxmlformats.org/officeDocument/2006/relationships/image" Target="../media/image620.png"/><Relationship Id="rId11" Type="http://schemas.openxmlformats.org/officeDocument/2006/relationships/image" Target="../media/image87.png"/><Relationship Id="rId24" Type="http://schemas.openxmlformats.org/officeDocument/2006/relationships/image" Target="../media/image790.png"/><Relationship Id="rId5" Type="http://schemas.openxmlformats.org/officeDocument/2006/relationships/image" Target="../media/image840.png"/><Relationship Id="rId15" Type="http://schemas.openxmlformats.org/officeDocument/2006/relationships/image" Target="../media/image710.png"/><Relationship Id="rId23" Type="http://schemas.openxmlformats.org/officeDocument/2006/relationships/image" Target="../media/image91.png"/><Relationship Id="rId28" Type="http://schemas.openxmlformats.org/officeDocument/2006/relationships/image" Target="../media/image92.png"/><Relationship Id="rId10" Type="http://schemas.openxmlformats.org/officeDocument/2006/relationships/image" Target="../media/image86.png"/><Relationship Id="rId19" Type="http://schemas.openxmlformats.org/officeDocument/2006/relationships/image" Target="../media/image520.png"/><Relationship Id="rId4" Type="http://schemas.openxmlformats.org/officeDocument/2006/relationships/image" Target="../media/image370.png"/><Relationship Id="rId9" Type="http://schemas.openxmlformats.org/officeDocument/2006/relationships/image" Target="../media/image85.png"/><Relationship Id="rId14" Type="http://schemas.openxmlformats.org/officeDocument/2006/relationships/image" Target="../media/image470.png"/><Relationship Id="rId22" Type="http://schemas.openxmlformats.org/officeDocument/2006/relationships/image" Target="../media/image90.png"/><Relationship Id="rId27" Type="http://schemas.openxmlformats.org/officeDocument/2006/relationships/image" Target="../media/image820.png"/></Relationships>
</file>

<file path=ppt/slides/_rels/slide35.xml.rels><?xml version="1.0" encoding="UTF-8" standalone="yes"?>
<Relationships xmlns="http://schemas.openxmlformats.org/package/2006/relationships"><Relationship Id="rId8" Type="http://schemas.openxmlformats.org/officeDocument/2006/relationships/image" Target="../media/image1290.png"/><Relationship Id="rId13" Type="http://schemas.openxmlformats.org/officeDocument/2006/relationships/image" Target="../media/image48.png"/><Relationship Id="rId18" Type="http://schemas.openxmlformats.org/officeDocument/2006/relationships/image" Target="../media/image133.png"/><Relationship Id="rId26" Type="http://schemas.openxmlformats.org/officeDocument/2006/relationships/image" Target="../media/image83.png"/><Relationship Id="rId3" Type="http://schemas.openxmlformats.org/officeDocument/2006/relationships/image" Target="../media/image38.png"/><Relationship Id="rId21" Type="http://schemas.openxmlformats.org/officeDocument/2006/relationships/image" Target="../media/image136.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74.png"/><Relationship Id="rId20" Type="http://schemas.openxmlformats.org/officeDocument/2006/relationships/image" Target="../media/image135.png"/><Relationship Id="rId29" Type="http://schemas.openxmlformats.org/officeDocument/2006/relationships/image" Target="../media/image140.png"/><Relationship Id="rId1" Type="http://schemas.openxmlformats.org/officeDocument/2006/relationships/slideLayout" Target="../slideLayouts/slideLayout28.xml"/><Relationship Id="rId6" Type="http://schemas.openxmlformats.org/officeDocument/2006/relationships/image" Target="../media/image1280.png"/><Relationship Id="rId11" Type="http://schemas.openxmlformats.org/officeDocument/2006/relationships/image" Target="../media/image69.png"/><Relationship Id="rId24" Type="http://schemas.openxmlformats.org/officeDocument/2006/relationships/image" Target="../media/image81.png"/><Relationship Id="rId32" Type="http://schemas.openxmlformats.org/officeDocument/2006/relationships/image" Target="../media/image143.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0.png"/><Relationship Id="rId28" Type="http://schemas.openxmlformats.org/officeDocument/2006/relationships/image" Target="../media/image139.png"/><Relationship Id="rId10" Type="http://schemas.openxmlformats.org/officeDocument/2006/relationships/image" Target="../media/image131.png"/><Relationship Id="rId19" Type="http://schemas.openxmlformats.org/officeDocument/2006/relationships/image" Target="../media/image134.png"/><Relationship Id="rId31" Type="http://schemas.openxmlformats.org/officeDocument/2006/relationships/image" Target="../media/image142.png"/><Relationship Id="rId4" Type="http://schemas.openxmlformats.org/officeDocument/2006/relationships/image" Target="../media/image1270.png"/><Relationship Id="rId9" Type="http://schemas.openxmlformats.org/officeDocument/2006/relationships/image" Target="../media/image130.png"/><Relationship Id="rId14" Type="http://schemas.openxmlformats.org/officeDocument/2006/relationships/image" Target="../media/image132.png"/><Relationship Id="rId22" Type="http://schemas.openxmlformats.org/officeDocument/2006/relationships/image" Target="../media/image137.png"/><Relationship Id="rId27" Type="http://schemas.openxmlformats.org/officeDocument/2006/relationships/image" Target="../media/image138.png"/><Relationship Id="rId30" Type="http://schemas.openxmlformats.org/officeDocument/2006/relationships/image" Target="../media/image141.png"/></Relationships>
</file>

<file path=ppt/slides/_rels/slide3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80.png"/><Relationship Id="rId7"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33.png"/><Relationship Id="rId11" Type="http://schemas.openxmlformats.org/officeDocument/2006/relationships/image" Target="../media/image143.png"/><Relationship Id="rId5" Type="http://schemas.openxmlformats.org/officeDocument/2006/relationships/image" Target="../media/image132.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s>
</file>

<file path=ppt/slides/_rels/slide3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5.xml"/><Relationship Id="rId4" Type="http://schemas.openxmlformats.org/officeDocument/2006/relationships/image" Target="../media/image1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0.png"/><Relationship Id="rId1" Type="http://schemas.openxmlformats.org/officeDocument/2006/relationships/slideLayout" Target="../slideLayouts/slideLayout15.xml"/><Relationship Id="rId5" Type="http://schemas.openxmlformats.org/officeDocument/2006/relationships/image" Target="../media/image145.jpeg"/><Relationship Id="rId4" Type="http://schemas.openxmlformats.org/officeDocument/2006/relationships/image" Target="../media/image149.png"/></Relationships>
</file>

<file path=ppt/slides/_rels/slide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54.png"/><Relationship Id="rId3" Type="http://schemas.openxmlformats.org/officeDocument/2006/relationships/image" Target="../media/image1280.png"/><Relationship Id="rId7" Type="http://schemas.openxmlformats.org/officeDocument/2006/relationships/image" Target="../media/image139.png"/><Relationship Id="rId12" Type="http://schemas.openxmlformats.org/officeDocument/2006/relationships/image" Target="../media/image153.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33.png"/><Relationship Id="rId11" Type="http://schemas.openxmlformats.org/officeDocument/2006/relationships/image" Target="../media/image152.png"/><Relationship Id="rId5" Type="http://schemas.openxmlformats.org/officeDocument/2006/relationships/image" Target="../media/image132.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jalammar.github.io/illustrated-gpt2/" TargetMode="Externa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8.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4.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2.png"/><Relationship Id="rId17" Type="http://schemas.openxmlformats.org/officeDocument/2006/relationships/image" Target="../media/image163.png"/><Relationship Id="rId2" Type="http://schemas.microsoft.com/office/2018/10/relationships/comments" Target="../comments/modernComment_12E_0.xml"/><Relationship Id="rId16" Type="http://schemas.openxmlformats.org/officeDocument/2006/relationships/image" Target="../media/image167.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11.png"/><Relationship Id="rId5" Type="http://schemas.openxmlformats.org/officeDocument/2006/relationships/image" Target="../media/image158.png"/><Relationship Id="rId15" Type="http://schemas.openxmlformats.org/officeDocument/2006/relationships/image" Target="../media/image166.png"/><Relationship Id="rId10" Type="http://schemas.openxmlformats.org/officeDocument/2006/relationships/image" Target="../media/image1600.png"/><Relationship Id="rId4" Type="http://schemas.openxmlformats.org/officeDocument/2006/relationships/image" Target="../media/image157.png"/><Relationship Id="rId9" Type="http://schemas.openxmlformats.org/officeDocument/2006/relationships/image" Target="../media/image169.png"/><Relationship Id="rId14" Type="http://schemas.openxmlformats.org/officeDocument/2006/relationships/image" Target="../media/image165.png"/></Relationships>
</file>

<file path=ppt/slides/_rels/slide5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00.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microsoft.com/office/2018/10/relationships/comments" Target="../comments/modernComment_82D_D9790569.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2E_5ABE2B7A.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2F_AC4EF685.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30_5C55882A.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31_3276221E.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96.png"/><Relationship Id="rId1" Type="http://schemas.openxmlformats.org/officeDocument/2006/relationships/slideLayout" Target="../slideLayouts/slideLayout15.xml"/><Relationship Id="rId4" Type="http://schemas.openxmlformats.org/officeDocument/2006/relationships/image" Target="../media/image172.png"/></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microsoft.com/office/2018/10/relationships/comments" Target="../comments/modernComment_106_0.xml"/><Relationship Id="rId1" Type="http://schemas.openxmlformats.org/officeDocument/2006/relationships/slideLayout" Target="../slideLayouts/slideLayout15.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4" Type="http://schemas.openxmlformats.org/officeDocument/2006/relationships/image" Target="../media/image174.png"/></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5" Type="http://schemas.openxmlformats.org/officeDocument/2006/relationships/image" Target="../media/image174.png"/><Relationship Id="rId4" Type="http://schemas.openxmlformats.org/officeDocument/2006/relationships/image" Target="../media/image176.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5" Type="http://schemas.openxmlformats.org/officeDocument/2006/relationships/image" Target="../media/image177.png"/><Relationship Id="rId4" Type="http://schemas.openxmlformats.org/officeDocument/2006/relationships/image" Target="../media/image176.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5" Type="http://schemas.openxmlformats.org/officeDocument/2006/relationships/image" Target="../media/image177.png"/><Relationship Id="rId4" Type="http://schemas.openxmlformats.org/officeDocument/2006/relationships/image" Target="../media/image176.png"/></Relationships>
</file>

<file path=ppt/slides/_rels/slide6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0.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690.png"/><Relationship Id="rId2" Type="http://schemas.openxmlformats.org/officeDocument/2006/relationships/image" Target="../media/image156.png"/><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00.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11.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10.png"/><Relationship Id="rId16"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8.png"/><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8.png"/><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79.png"/></Relationships>
</file>

<file path=ppt/slides/_rels/slide7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2" Type="http://schemas.openxmlformats.org/officeDocument/2006/relationships/notesSlide" Target="../notesSlides/notesSlide13.xml"/><Relationship Id="rId1" Type="http://schemas.openxmlformats.org/officeDocument/2006/relationships/slideLayout" Target="../slideLayouts/slideLayout4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79.png"/></Relationships>
</file>

<file path=ppt/slides/_rels/slide7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2" Type="http://schemas.openxmlformats.org/officeDocument/2006/relationships/notesSlide" Target="../notesSlides/notesSlide14.xml"/><Relationship Id="rId1" Type="http://schemas.openxmlformats.org/officeDocument/2006/relationships/slideLayout" Target="../slideLayouts/slideLayout4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79.png"/></Relationships>
</file>

<file path=ppt/slides/_rels/slide7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79.png"/></Relationships>
</file>

<file path=ppt/slides/_rels/slide7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2" Type="http://schemas.openxmlformats.org/officeDocument/2006/relationships/notesSlide" Target="../notesSlides/notesSlide16.xml"/><Relationship Id="rId1" Type="http://schemas.openxmlformats.org/officeDocument/2006/relationships/slideLayout" Target="../slideLayouts/slideLayout4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79.png"/></Relationships>
</file>

<file path=ppt/slides/_rels/slide7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0.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0.png"/><Relationship Id="rId9" Type="http://schemas.openxmlformats.org/officeDocument/2006/relationships/image" Target="../media/image184.png"/></Relationships>
</file>

<file path=ppt/slides/_rels/slide78.xml.rels><?xml version="1.0" encoding="UTF-8" standalone="yes"?>
<Relationships xmlns="http://schemas.openxmlformats.org/package/2006/relationships"><Relationship Id="rId8" Type="http://schemas.openxmlformats.org/officeDocument/2006/relationships/image" Target="../media/image1790.png"/><Relationship Id="rId13" Type="http://schemas.openxmlformats.org/officeDocument/2006/relationships/image" Target="../media/image184.png"/><Relationship Id="rId3" Type="http://schemas.openxmlformats.org/officeDocument/2006/relationships/image" Target="../media/image188.png"/><Relationship Id="rId7" Type="http://schemas.openxmlformats.org/officeDocument/2006/relationships/image" Target="../media/image1780.png"/><Relationship Id="rId12" Type="http://schemas.openxmlformats.org/officeDocument/2006/relationships/image" Target="../media/image18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89.png"/><Relationship Id="rId11" Type="http://schemas.openxmlformats.org/officeDocument/2006/relationships/image" Target="../media/image182.png"/><Relationship Id="rId5" Type="http://schemas.openxmlformats.org/officeDocument/2006/relationships/image" Target="../media/image187.png"/><Relationship Id="rId10" Type="http://schemas.openxmlformats.org/officeDocument/2006/relationships/image" Target="../media/image181.png"/><Relationship Id="rId4" Type="http://schemas.openxmlformats.org/officeDocument/2006/relationships/image" Target="../media/image186.png"/><Relationship Id="rId9" Type="http://schemas.openxmlformats.org/officeDocument/2006/relationships/image" Target="../media/image180.png"/><Relationship Id="rId14" Type="http://schemas.openxmlformats.org/officeDocument/2006/relationships/image" Target="../media/image185.png"/></Relationships>
</file>

<file path=ppt/slides/_rels/slide79.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png"/><Relationship Id="rId3" Type="http://schemas.openxmlformats.org/officeDocument/2006/relationships/image" Target="../media/image1780.png"/><Relationship Id="rId7" Type="http://schemas.openxmlformats.org/officeDocument/2006/relationships/image" Target="../media/image182.png"/><Relationship Id="rId12" Type="http://schemas.openxmlformats.org/officeDocument/2006/relationships/image" Target="../media/image18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188.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4" Type="http://schemas.openxmlformats.org/officeDocument/2006/relationships/image" Target="../media/image1790.png"/><Relationship Id="rId9" Type="http://schemas.openxmlformats.org/officeDocument/2006/relationships/image" Target="../media/image184.png"/><Relationship Id="rId14" Type="http://schemas.openxmlformats.org/officeDocument/2006/relationships/image" Target="../media/image189.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8" Type="http://schemas.openxmlformats.org/officeDocument/2006/relationships/image" Target="../media/image1790.png"/><Relationship Id="rId13" Type="http://schemas.openxmlformats.org/officeDocument/2006/relationships/image" Target="../media/image184.png"/><Relationship Id="rId3" Type="http://schemas.openxmlformats.org/officeDocument/2006/relationships/image" Target="../media/image190.png"/><Relationship Id="rId7" Type="http://schemas.openxmlformats.org/officeDocument/2006/relationships/image" Target="../media/image1780.png"/><Relationship Id="rId12" Type="http://schemas.openxmlformats.org/officeDocument/2006/relationships/image" Target="../media/image183.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87.png"/><Relationship Id="rId11" Type="http://schemas.openxmlformats.org/officeDocument/2006/relationships/image" Target="../media/image182.png"/><Relationship Id="rId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189.png"/><Relationship Id="rId9" Type="http://schemas.openxmlformats.org/officeDocument/2006/relationships/image" Target="../media/image180.png"/><Relationship Id="rId14" Type="http://schemas.openxmlformats.org/officeDocument/2006/relationships/image" Target="../media/image185.png"/></Relationships>
</file>

<file path=ppt/slides/_rels/slide81.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17" Type="http://schemas.openxmlformats.org/officeDocument/2006/relationships/image" Target="../media/image179.png"/><Relationship Id="rId2" Type="http://schemas.openxmlformats.org/officeDocument/2006/relationships/notesSlide" Target="../notesSlides/notesSlide21.xml"/><Relationship Id="rId16" Type="http://schemas.openxmlformats.org/officeDocument/2006/relationships/image" Target="../media/image202.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5" Type="http://schemas.openxmlformats.org/officeDocument/2006/relationships/image" Target="../media/image201.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930.png"/></Relationships>
</file>

<file path=ppt/slides/_rels/slide82.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1.png"/></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93.png"/><Relationship Id="rId1" Type="http://schemas.openxmlformats.org/officeDocument/2006/relationships/slideLayout" Target="../slideLayouts/slideLayout15.xml"/><Relationship Id="rId5" Type="http://schemas.openxmlformats.org/officeDocument/2006/relationships/image" Target="../media/image192.jpeg"/><Relationship Id="rId4" Type="http://schemas.openxmlformats.org/officeDocument/2006/relationships/image" Target="../media/image191.png"/></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93.png"/><Relationship Id="rId1" Type="http://schemas.openxmlformats.org/officeDocument/2006/relationships/slideLayout" Target="../slideLayouts/slideLayout15.xml"/><Relationship Id="rId5" Type="http://schemas.openxmlformats.org/officeDocument/2006/relationships/image" Target="../media/image192.jpeg"/><Relationship Id="rId4" Type="http://schemas.openxmlformats.org/officeDocument/2006/relationships/image" Target="../media/image191.png"/></Relationships>
</file>

<file path=ppt/slides/_rels/slide8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5.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8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1.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6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hyperlink" Target="https://le.qun.ch/en/blog/2023/05/13/transformer-batching/" TargetMode="External"/><Relationship Id="rId4" Type="http://schemas.openxmlformats.org/officeDocument/2006/relationships/image" Target="../media/image208.png"/></Relationships>
</file>

<file path=ppt/slides/_rels/slide93.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2.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hyperlink" Target="https://arxiv.org/abs/1706.03762" TargetMode="External"/><Relationship Id="rId5" Type="http://schemas.openxmlformats.org/officeDocument/2006/relationships/image" Target="../media/image204.png"/><Relationship Id="rId4" Type="http://schemas.openxmlformats.org/officeDocument/2006/relationships/image" Target="../media/image210.png"/></Relationships>
</file>

<file path=ppt/slides/_rels/slide9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9.png"/><Relationship Id="rId2" Type="http://schemas.openxmlformats.org/officeDocument/2006/relationships/image" Target="../media/image211.png"/><Relationship Id="rId1" Type="http://schemas.openxmlformats.org/officeDocument/2006/relationships/slideLayout" Target="../slideLayouts/slideLayout15.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97.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9.png"/><Relationship Id="rId2" Type="http://schemas.openxmlformats.org/officeDocument/2006/relationships/image" Target="../media/image211.png"/><Relationship Id="rId1" Type="http://schemas.openxmlformats.org/officeDocument/2006/relationships/slideLayout" Target="../slideLayouts/slideLayout15.xml"/><Relationship Id="rId6" Type="http://schemas.openxmlformats.org/officeDocument/2006/relationships/image" Target="../media/image216.png"/><Relationship Id="rId5" Type="http://schemas.openxmlformats.org/officeDocument/2006/relationships/image" Target="../media/image217.png"/><Relationship Id="rId4" Type="http://schemas.openxmlformats.org/officeDocument/2006/relationships/image" Target="../media/image215.png"/></Relationships>
</file>

<file path=ppt/slides/_rels/slide9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4.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0.png"/></Relationships>
</file>

<file path=ppt/slides/_rels/slide9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4.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596736" cy="544124"/>
          </a:xfrm>
        </p:spPr>
        <p:txBody>
          <a:bodyPr>
            <a:normAutofit fontScale="90000"/>
          </a:bodyPr>
          <a:lstStyle/>
          <a:p>
            <a:r>
              <a:rPr lang="en" dirty="0"/>
              <a:t>Transformer Architecture</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5" name="Picture 2">
            <a:extLst>
              <a:ext uri="{FF2B5EF4-FFF2-40B4-BE49-F238E27FC236}">
                <a16:creationId xmlns:a16="http://schemas.microsoft.com/office/drawing/2014/main" id="{CACAFC68-4131-0201-99D4-94F8C8026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528" y="1497830"/>
            <a:ext cx="5893771" cy="320064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74">
            <a:extLst>
              <a:ext uri="{FF2B5EF4-FFF2-40B4-BE49-F238E27FC236}">
                <a16:creationId xmlns:a16="http://schemas.microsoft.com/office/drawing/2014/main" id="{8E9B71A8-021A-D9EB-FED2-676AE8BFE166}"/>
              </a:ext>
            </a:extLst>
          </p:cNvPr>
          <p:cNvSpPr txBox="1"/>
          <p:nvPr/>
        </p:nvSpPr>
        <p:spPr>
          <a:xfrm>
            <a:off x="5384483" y="385836"/>
            <a:ext cx="2519278" cy="578882"/>
          </a:xfrm>
          <a:prstGeom prst="wedgeRoundRectCallout">
            <a:avLst>
              <a:gd name="adj1" fmla="val 24818"/>
              <a:gd name="adj2" fmla="val 82939"/>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2800" dirty="0">
                <a:solidFill>
                  <a:schemeClr val="tx1"/>
                </a:solidFill>
                <a:latin typeface="Corbel" panose="020B0503020204020204" pitchFamily="34" charset="0"/>
                <a:ea typeface="Tahoma" panose="020B0604030504040204" pitchFamily="34" charset="0"/>
                <a:cs typeface="Tahoma" panose="020B0604030504040204" pitchFamily="34" charset="0"/>
              </a:rPr>
              <a:t>An analogy …. </a:t>
            </a:r>
            <a:endParaRPr lang="zh-TW" altLang="en-US" sz="2800" dirty="0">
              <a:solidFill>
                <a:schemeClr val="tx1"/>
              </a:solidFill>
              <a:latin typeface="Corbel" panose="020B050302020402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Tree>
    <p:extLst>
      <p:ext uri="{BB962C8B-B14F-4D97-AF65-F5344CB8AC3E}">
        <p14:creationId xmlns:p14="http://schemas.microsoft.com/office/powerpoint/2010/main" val="4186629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F334-AF74-B494-FE1F-45E411F7F3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788F64-40F3-EAA3-97D8-4EEFD1EF0B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010A6853-A685-0AC5-18B1-14797D3B20DC}"/>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DEE3A15-1738-1B59-85B9-89EC15B99C93}"/>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2D07B672-C246-5E0F-FE1B-9B214E4F0450}"/>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DD714253-6C9D-90C7-4187-C2304FE4FE5C}"/>
                </a:ext>
              </a:extLst>
            </p:cNvPr>
            <p:cNvSpPr/>
            <p:nvPr/>
          </p:nvSpPr>
          <p:spPr>
            <a:xfrm>
              <a:off x="8386279" y="5193559"/>
              <a:ext cx="1833245" cy="2962275"/>
            </a:xfrm>
            <a:custGeom>
              <a:avLst/>
              <a:gdLst/>
              <a:ahLst/>
              <a:cxnLst/>
              <a:rect l="l" t="t" r="r" b="b"/>
              <a:pathLst>
                <a:path w="1833245" h="2962275">
                  <a:moveTo>
                    <a:pt x="1832896" y="0"/>
                  </a:moveTo>
                  <a:lnTo>
                    <a:pt x="0" y="0"/>
                  </a:lnTo>
                  <a:lnTo>
                    <a:pt x="0" y="2961870"/>
                  </a:lnTo>
                  <a:lnTo>
                    <a:pt x="1832896" y="2961870"/>
                  </a:lnTo>
                  <a:lnTo>
                    <a:pt x="1832896"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D92C6B46-79D2-F299-8AE1-54CFDA179256}"/>
                </a:ext>
              </a:extLst>
            </p:cNvPr>
            <p:cNvPicPr/>
            <p:nvPr/>
          </p:nvPicPr>
          <p:blipFill>
            <a:blip r:embed="rId3" cstate="print"/>
            <a:stretch>
              <a:fillRect/>
            </a:stretch>
          </p:blipFill>
          <p:spPr>
            <a:xfrm>
              <a:off x="4697401" y="5175603"/>
              <a:ext cx="9632245" cy="5551591"/>
            </a:xfrm>
            <a:prstGeom prst="rect">
              <a:avLst/>
            </a:prstGeom>
          </p:spPr>
        </p:pic>
      </p:grpSp>
      <p:sp>
        <p:nvSpPr>
          <p:cNvPr id="7" name="object 7">
            <a:extLst>
              <a:ext uri="{FF2B5EF4-FFF2-40B4-BE49-F238E27FC236}">
                <a16:creationId xmlns:a16="http://schemas.microsoft.com/office/drawing/2014/main" id="{16BFD5B2-45BC-3D4F-8BDE-1067AE0A3D67}"/>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C95FFE67-31BB-D63D-6EFE-A9BAD9624E64}"/>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BDB38FCA-8BEA-3D1E-1E69-FDCF9D92E1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FC8F83B4-3D85-39BE-338D-CB077472E702}"/>
              </a:ext>
            </a:extLst>
          </p:cNvPr>
          <p:cNvPicPr/>
          <p:nvPr/>
        </p:nvPicPr>
        <p:blipFill>
          <a:blip r:embed="rId4" cstate="print"/>
          <a:stretch>
            <a:fillRect/>
          </a:stretch>
        </p:blipFill>
        <p:spPr>
          <a:xfrm>
            <a:off x="6530716" y="2389841"/>
            <a:ext cx="1596424" cy="825964"/>
          </a:xfrm>
          <a:prstGeom prst="rect">
            <a:avLst/>
          </a:prstGeom>
        </p:spPr>
      </p:pic>
      <p:sp>
        <p:nvSpPr>
          <p:cNvPr id="17" name="object 17">
            <a:extLst>
              <a:ext uri="{FF2B5EF4-FFF2-40B4-BE49-F238E27FC236}">
                <a16:creationId xmlns:a16="http://schemas.microsoft.com/office/drawing/2014/main" id="{08B8DFFE-8E1D-BC3E-FF9B-EF347A794795}"/>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3048B675-40D4-1FCB-6B21-9ED99DF6AEA5}"/>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DDE9A70-D823-4978-A34B-04438ABFE876}"/>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8F0993FE-52D1-B27C-BEEA-714E1CC100FE}"/>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7790C4-2654-8BC7-5B40-230D4FB1A0F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E37790C4-2654-8BC7-5B40-230D4FB1A0F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83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A919-2821-1AAA-3CEE-D9E2C23A7F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952523-AF8D-7ECC-032F-0E71173808C4}"/>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6452E34E-11CF-F669-52B5-C80E232FC052}"/>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01513DB3-A1C3-F5C1-96A4-7A4FD521F089}"/>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A46D68A0-188C-9BF1-1F87-D249D34B0BE5}"/>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5467BB62-FD89-E5B3-BF33-345A636E0777}"/>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601D3BC8-EAD7-A28E-CEAC-9E212D79E0A6}"/>
                </a:ext>
              </a:extLst>
            </p:cNvPr>
            <p:cNvPicPr/>
            <p:nvPr/>
          </p:nvPicPr>
          <p:blipFill>
            <a:blip r:embed="rId3" cstate="print"/>
            <a:stretch>
              <a:fillRect/>
            </a:stretch>
          </p:blipFill>
          <p:spPr>
            <a:xfrm>
              <a:off x="4699698" y="5175778"/>
              <a:ext cx="9629781" cy="5551416"/>
            </a:xfrm>
            <a:prstGeom prst="rect">
              <a:avLst/>
            </a:prstGeom>
          </p:spPr>
        </p:pic>
      </p:grpSp>
      <p:sp>
        <p:nvSpPr>
          <p:cNvPr id="7" name="object 7">
            <a:extLst>
              <a:ext uri="{FF2B5EF4-FFF2-40B4-BE49-F238E27FC236}">
                <a16:creationId xmlns:a16="http://schemas.microsoft.com/office/drawing/2014/main" id="{70219736-78E1-500C-13AB-557365A3CF7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24C82B7-4D13-EF2D-2BBB-A5FE8017A989}"/>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DE7A67F-25E2-BD9A-A402-9FC344E76E31}"/>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DA971139-9C55-DCD8-2D14-B5B4721518DC}"/>
              </a:ext>
            </a:extLst>
          </p:cNvPr>
          <p:cNvPicPr/>
          <p:nvPr/>
        </p:nvPicPr>
        <p:blipFill>
          <a:blip r:embed="rId4" cstate="print"/>
          <a:stretch>
            <a:fillRect/>
          </a:stretch>
        </p:blipFill>
        <p:spPr>
          <a:xfrm>
            <a:off x="6530715" y="2390782"/>
            <a:ext cx="1596541" cy="1074330"/>
          </a:xfrm>
          <a:prstGeom prst="rect">
            <a:avLst/>
          </a:prstGeom>
        </p:spPr>
      </p:pic>
      <p:sp>
        <p:nvSpPr>
          <p:cNvPr id="17" name="object 17">
            <a:extLst>
              <a:ext uri="{FF2B5EF4-FFF2-40B4-BE49-F238E27FC236}">
                <a16:creationId xmlns:a16="http://schemas.microsoft.com/office/drawing/2014/main" id="{0BED46E6-E66D-E3DD-FC25-CC439C93E5F2}"/>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6EB00969-18E5-9B81-1D30-B0B4EE8C320A}"/>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2B82D5C-31A1-6F80-4E2C-5BB3CD395663}"/>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22C9449F-F05B-86AD-F32B-59A6DAB2D91F}"/>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3A2EF1-E7D8-F84A-BA46-F4AA8353BB0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A23A2EF1-E7D8-F84A-BA46-F4AA8353BB0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442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74A-D1B1-9DCE-DAC5-D655D2FE2F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8C8628-E63F-84B4-D3AF-D5AC4240B7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7F119B1A-3FAB-E0E6-42C8-A011BDC1918D}"/>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a:p>
            <a:endParaRPr lang="en-US" dirty="0"/>
          </a:p>
        </p:txBody>
      </p:sp>
      <p:grpSp>
        <p:nvGrpSpPr>
          <p:cNvPr id="3" name="object 3">
            <a:extLst>
              <a:ext uri="{FF2B5EF4-FFF2-40B4-BE49-F238E27FC236}">
                <a16:creationId xmlns:a16="http://schemas.microsoft.com/office/drawing/2014/main" id="{4CAFB7B4-1377-DE05-5E07-EAAFB6EF78AB}"/>
              </a:ext>
            </a:extLst>
          </p:cNvPr>
          <p:cNvGrpSpPr/>
          <p:nvPr/>
        </p:nvGrpSpPr>
        <p:grpSpPr>
          <a:xfrm>
            <a:off x="1706453" y="2348832"/>
            <a:ext cx="4811093" cy="2535361"/>
            <a:chOff x="3751383" y="5164530"/>
            <a:chExt cx="10578465" cy="5574665"/>
          </a:xfrm>
        </p:grpSpPr>
        <p:pic>
          <p:nvPicPr>
            <p:cNvPr id="4" name="object 4">
              <a:extLst>
                <a:ext uri="{FF2B5EF4-FFF2-40B4-BE49-F238E27FC236}">
                  <a16:creationId xmlns:a16="http://schemas.microsoft.com/office/drawing/2014/main" id="{1F3ED1CD-2030-58C8-5FB3-40E11C652FCD}"/>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F71109C-E47E-0C4F-4EFE-85FD33D1DEEA}"/>
                </a:ext>
              </a:extLst>
            </p:cNvPr>
            <p:cNvSpPr/>
            <p:nvPr/>
          </p:nvSpPr>
          <p:spPr>
            <a:xfrm>
              <a:off x="8386279" y="5193559"/>
              <a:ext cx="3452495" cy="2962275"/>
            </a:xfrm>
            <a:custGeom>
              <a:avLst/>
              <a:gdLst/>
              <a:ahLst/>
              <a:cxnLst/>
              <a:rect l="l" t="t" r="r" b="b"/>
              <a:pathLst>
                <a:path w="3452495" h="2962275">
                  <a:moveTo>
                    <a:pt x="3452201" y="0"/>
                  </a:moveTo>
                  <a:lnTo>
                    <a:pt x="0" y="0"/>
                  </a:lnTo>
                  <a:lnTo>
                    <a:pt x="0" y="2961870"/>
                  </a:lnTo>
                  <a:lnTo>
                    <a:pt x="3452201" y="2961870"/>
                  </a:lnTo>
                  <a:lnTo>
                    <a:pt x="3452201"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67D4562-89CA-9400-A586-BDD84ECB8041}"/>
                </a:ext>
              </a:extLst>
            </p:cNvPr>
            <p:cNvPicPr/>
            <p:nvPr/>
          </p:nvPicPr>
          <p:blipFill>
            <a:blip r:embed="rId3" cstate="print"/>
            <a:stretch>
              <a:fillRect/>
            </a:stretch>
          </p:blipFill>
          <p:spPr>
            <a:xfrm>
              <a:off x="4700812" y="5175928"/>
              <a:ext cx="9628626" cy="5563002"/>
            </a:xfrm>
            <a:prstGeom prst="rect">
              <a:avLst/>
            </a:prstGeom>
          </p:spPr>
        </p:pic>
      </p:grpSp>
      <p:sp>
        <p:nvSpPr>
          <p:cNvPr id="7" name="object 7">
            <a:extLst>
              <a:ext uri="{FF2B5EF4-FFF2-40B4-BE49-F238E27FC236}">
                <a16:creationId xmlns:a16="http://schemas.microsoft.com/office/drawing/2014/main" id="{C767B34A-6A8B-B2B1-4856-15670CEA2EE3}"/>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04897D9B-D7E5-1AA3-3EC5-E9A9C5EB3A2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918B1056-37C9-32C4-6519-75454553F9F3}"/>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6208DF67-B809-978A-082C-D4E4B53D8D1D}"/>
              </a:ext>
            </a:extLst>
          </p:cNvPr>
          <p:cNvPicPr/>
          <p:nvPr/>
        </p:nvPicPr>
        <p:blipFill>
          <a:blip r:embed="rId4" cstate="print"/>
          <a:stretch>
            <a:fillRect/>
          </a:stretch>
        </p:blipFill>
        <p:spPr>
          <a:xfrm>
            <a:off x="6530715" y="2389229"/>
            <a:ext cx="1596541" cy="1438216"/>
          </a:xfrm>
          <a:prstGeom prst="rect">
            <a:avLst/>
          </a:prstGeom>
        </p:spPr>
      </p:pic>
      <p:sp>
        <p:nvSpPr>
          <p:cNvPr id="17" name="object 17">
            <a:extLst>
              <a:ext uri="{FF2B5EF4-FFF2-40B4-BE49-F238E27FC236}">
                <a16:creationId xmlns:a16="http://schemas.microsoft.com/office/drawing/2014/main" id="{56317B2E-51B1-F91B-2B81-13F3BB1B23E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CD0CCDFB-E97B-C80E-BD4D-E6D8D90B47A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7D07B4C3-4CDA-F99F-3FC9-225E241791EC}"/>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18E3A15B-2D4C-D514-228E-94291E0F43E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862347-E3F9-C1C8-0B1B-B5AEB382088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5862347-E3F9-C1C8-0B1B-B5AEB382088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0531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0710-C634-79B0-CFE5-33548D0396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8D5CF8-B717-1B1C-3D44-2322E5B6F5C6}"/>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dirty="0"/>
              <a:t>KV-Cache for reducing inference redundancy </a:t>
            </a:r>
            <a:endParaRPr sz="2800" spc="-5" dirty="0"/>
          </a:p>
        </p:txBody>
      </p:sp>
      <p:sp>
        <p:nvSpPr>
          <p:cNvPr id="35" name="Text Placeholder 34">
            <a:extLst>
              <a:ext uri="{FF2B5EF4-FFF2-40B4-BE49-F238E27FC236}">
                <a16:creationId xmlns:a16="http://schemas.microsoft.com/office/drawing/2014/main" id="{52BE6C9B-42FF-ACA8-3C1A-8DA5813103CE}"/>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grpSp>
        <p:nvGrpSpPr>
          <p:cNvPr id="3" name="object 3">
            <a:extLst>
              <a:ext uri="{FF2B5EF4-FFF2-40B4-BE49-F238E27FC236}">
                <a16:creationId xmlns:a16="http://schemas.microsoft.com/office/drawing/2014/main" id="{46EBA535-D441-469C-EC77-193FB3AD1C24}"/>
              </a:ext>
            </a:extLst>
          </p:cNvPr>
          <p:cNvGrpSpPr/>
          <p:nvPr/>
        </p:nvGrpSpPr>
        <p:grpSpPr>
          <a:xfrm>
            <a:off x="1706453" y="2348832"/>
            <a:ext cx="3310496" cy="2054801"/>
            <a:chOff x="3751383" y="5164530"/>
            <a:chExt cx="7279005" cy="4518025"/>
          </a:xfrm>
        </p:grpSpPr>
        <p:pic>
          <p:nvPicPr>
            <p:cNvPr id="4" name="object 4">
              <a:extLst>
                <a:ext uri="{FF2B5EF4-FFF2-40B4-BE49-F238E27FC236}">
                  <a16:creationId xmlns:a16="http://schemas.microsoft.com/office/drawing/2014/main" id="{F9BABB50-23C3-F724-000F-F8D866BD58B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60E2797B-6CCF-2C61-39E7-D2DAC349EA7D}"/>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6" name="object 6">
              <a:extLst>
                <a:ext uri="{FF2B5EF4-FFF2-40B4-BE49-F238E27FC236}">
                  <a16:creationId xmlns:a16="http://schemas.microsoft.com/office/drawing/2014/main" id="{E3C36ADE-8CFC-29DE-7686-9B945535CD6B}"/>
                </a:ext>
              </a:extLst>
            </p:cNvPr>
            <p:cNvPicPr/>
            <p:nvPr/>
          </p:nvPicPr>
          <p:blipFill>
            <a:blip r:embed="rId3" cstate="print"/>
            <a:stretch>
              <a:fillRect/>
            </a:stretch>
          </p:blipFill>
          <p:spPr>
            <a:xfrm>
              <a:off x="5798986" y="5175778"/>
              <a:ext cx="5230774" cy="4506624"/>
            </a:xfrm>
            <a:prstGeom prst="rect">
              <a:avLst/>
            </a:prstGeom>
          </p:spPr>
        </p:pic>
      </p:grpSp>
      <p:sp>
        <p:nvSpPr>
          <p:cNvPr id="7" name="object 7">
            <a:extLst>
              <a:ext uri="{FF2B5EF4-FFF2-40B4-BE49-F238E27FC236}">
                <a16:creationId xmlns:a16="http://schemas.microsoft.com/office/drawing/2014/main" id="{76A13644-2402-4B41-0E8B-1287F6D8AEB7}"/>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8" name="object 8">
            <a:extLst>
              <a:ext uri="{FF2B5EF4-FFF2-40B4-BE49-F238E27FC236}">
                <a16:creationId xmlns:a16="http://schemas.microsoft.com/office/drawing/2014/main" id="{952E17AC-630A-84DC-1D0F-B5BEB6E8BE7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15" name="object 15">
            <a:extLst>
              <a:ext uri="{FF2B5EF4-FFF2-40B4-BE49-F238E27FC236}">
                <a16:creationId xmlns:a16="http://schemas.microsoft.com/office/drawing/2014/main" id="{665C00DC-E8D7-4736-96B9-07F3325D158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6" name="object 16">
            <a:extLst>
              <a:ext uri="{FF2B5EF4-FFF2-40B4-BE49-F238E27FC236}">
                <a16:creationId xmlns:a16="http://schemas.microsoft.com/office/drawing/2014/main" id="{55399429-9F88-7427-1646-D2483DF7DB9C}"/>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7" name="object 17">
            <a:extLst>
              <a:ext uri="{FF2B5EF4-FFF2-40B4-BE49-F238E27FC236}">
                <a16:creationId xmlns:a16="http://schemas.microsoft.com/office/drawing/2014/main" id="{FCB41356-618B-9CBA-7D48-5773DBEC0F30}"/>
              </a:ext>
            </a:extLst>
          </p:cNvPr>
          <p:cNvGrpSpPr/>
          <p:nvPr/>
        </p:nvGrpSpPr>
        <p:grpSpPr>
          <a:xfrm>
            <a:off x="2138253" y="2390783"/>
            <a:ext cx="5989102" cy="2487998"/>
            <a:chOff x="4700811" y="5256769"/>
            <a:chExt cx="13168630" cy="5470525"/>
          </a:xfrm>
        </p:grpSpPr>
        <p:sp>
          <p:nvSpPr>
            <p:cNvPr id="18" name="object 18">
              <a:extLst>
                <a:ext uri="{FF2B5EF4-FFF2-40B4-BE49-F238E27FC236}">
                  <a16:creationId xmlns:a16="http://schemas.microsoft.com/office/drawing/2014/main" id="{80AC0EE7-CBF0-EB8A-D875-49827509E6C0}"/>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9" name="object 19">
              <a:extLst>
                <a:ext uri="{FF2B5EF4-FFF2-40B4-BE49-F238E27FC236}">
                  <a16:creationId xmlns:a16="http://schemas.microsoft.com/office/drawing/2014/main" id="{E3FB7F68-7C5F-DFAA-C352-A18C4B0933DD}"/>
                </a:ext>
              </a:extLst>
            </p:cNvPr>
            <p:cNvPicPr/>
            <p:nvPr/>
          </p:nvPicPr>
          <p:blipFill>
            <a:blip r:embed="rId4" cstate="print"/>
            <a:stretch>
              <a:fillRect/>
            </a:stretch>
          </p:blipFill>
          <p:spPr>
            <a:xfrm>
              <a:off x="13969700" y="7991044"/>
              <a:ext cx="383663" cy="401320"/>
            </a:xfrm>
            <a:prstGeom prst="rect">
              <a:avLst/>
            </a:prstGeom>
          </p:spPr>
        </p:pic>
        <p:pic>
          <p:nvPicPr>
            <p:cNvPr id="20" name="object 20">
              <a:extLst>
                <a:ext uri="{FF2B5EF4-FFF2-40B4-BE49-F238E27FC236}">
                  <a16:creationId xmlns:a16="http://schemas.microsoft.com/office/drawing/2014/main" id="{A3D8CB30-06F8-A8AD-1930-B66D02417F33}"/>
                </a:ext>
              </a:extLst>
            </p:cNvPr>
            <p:cNvPicPr/>
            <p:nvPr/>
          </p:nvPicPr>
          <p:blipFill>
            <a:blip r:embed="rId5" cstate="print"/>
            <a:stretch>
              <a:fillRect/>
            </a:stretch>
          </p:blipFill>
          <p:spPr>
            <a:xfrm>
              <a:off x="4700811" y="10629658"/>
              <a:ext cx="4776160" cy="97536"/>
            </a:xfrm>
            <a:prstGeom prst="rect">
              <a:avLst/>
            </a:prstGeom>
          </p:spPr>
        </p:pic>
        <p:pic>
          <p:nvPicPr>
            <p:cNvPr id="21" name="object 21">
              <a:extLst>
                <a:ext uri="{FF2B5EF4-FFF2-40B4-BE49-F238E27FC236}">
                  <a16:creationId xmlns:a16="http://schemas.microsoft.com/office/drawing/2014/main" id="{62FF0375-BE4B-0168-78EC-B7F866FD3394}"/>
                </a:ext>
              </a:extLst>
            </p:cNvPr>
            <p:cNvPicPr/>
            <p:nvPr/>
          </p:nvPicPr>
          <p:blipFill>
            <a:blip r:embed="rId6" cstate="print"/>
            <a:stretch>
              <a:fillRect/>
            </a:stretch>
          </p:blipFill>
          <p:spPr>
            <a:xfrm>
              <a:off x="8723950" y="9602589"/>
              <a:ext cx="1070508" cy="991870"/>
            </a:xfrm>
            <a:prstGeom prst="rect">
              <a:avLst/>
            </a:prstGeom>
          </p:spPr>
        </p:pic>
        <p:pic>
          <p:nvPicPr>
            <p:cNvPr id="22" name="object 22">
              <a:extLst>
                <a:ext uri="{FF2B5EF4-FFF2-40B4-BE49-F238E27FC236}">
                  <a16:creationId xmlns:a16="http://schemas.microsoft.com/office/drawing/2014/main" id="{AD5BD6A2-E602-028A-AD68-E01245ABA2FB}"/>
                </a:ext>
              </a:extLst>
            </p:cNvPr>
            <p:cNvPicPr/>
            <p:nvPr/>
          </p:nvPicPr>
          <p:blipFill>
            <a:blip r:embed="rId7" cstate="print"/>
            <a:stretch>
              <a:fillRect/>
            </a:stretch>
          </p:blipFill>
          <p:spPr>
            <a:xfrm>
              <a:off x="14358806" y="5256769"/>
              <a:ext cx="3510419" cy="2362200"/>
            </a:xfrm>
            <a:prstGeom prst="rect">
              <a:avLst/>
            </a:prstGeom>
          </p:spPr>
        </p:pic>
      </p:grpSp>
      <p:sp>
        <p:nvSpPr>
          <p:cNvPr id="23" name="object 23">
            <a:extLst>
              <a:ext uri="{FF2B5EF4-FFF2-40B4-BE49-F238E27FC236}">
                <a16:creationId xmlns:a16="http://schemas.microsoft.com/office/drawing/2014/main" id="{36DBDB44-F52A-6697-FDEA-3CD3BD079ED0}"/>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grpSp>
        <p:nvGrpSpPr>
          <p:cNvPr id="26" name="object 26">
            <a:extLst>
              <a:ext uri="{FF2B5EF4-FFF2-40B4-BE49-F238E27FC236}">
                <a16:creationId xmlns:a16="http://schemas.microsoft.com/office/drawing/2014/main" id="{94BAC84D-FBDC-2E5E-CCDD-72E6B17E1387}"/>
              </a:ext>
            </a:extLst>
          </p:cNvPr>
          <p:cNvGrpSpPr/>
          <p:nvPr/>
        </p:nvGrpSpPr>
        <p:grpSpPr>
          <a:xfrm>
            <a:off x="4997881" y="2352510"/>
            <a:ext cx="3129997" cy="1366305"/>
            <a:chOff x="10988461" y="5172617"/>
            <a:chExt cx="6882130" cy="3004185"/>
          </a:xfrm>
        </p:grpSpPr>
        <p:sp>
          <p:nvSpPr>
            <p:cNvPr id="27" name="object 27">
              <a:extLst>
                <a:ext uri="{FF2B5EF4-FFF2-40B4-BE49-F238E27FC236}">
                  <a16:creationId xmlns:a16="http://schemas.microsoft.com/office/drawing/2014/main" id="{8C3DEEEC-C4A7-F629-9163-CCB2B3665EB6}"/>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779E2391-2BDE-61CB-4A60-6602DE5B7B5D}"/>
                </a:ext>
              </a:extLst>
            </p:cNvPr>
            <p:cNvSpPr/>
            <p:nvPr/>
          </p:nvSpPr>
          <p:spPr>
            <a:xfrm>
              <a:off x="11009402" y="5193558"/>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8CDF1769-14B3-57BD-4BD9-3E2BA5ABC615}"/>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639FE6C4-55C3-C35E-E849-E635A2774628}"/>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93F5DF6E-F1FF-E9D3-ABE8-4899218B1711}"/>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3" name="object 33">
            <a:extLst>
              <a:ext uri="{FF2B5EF4-FFF2-40B4-BE49-F238E27FC236}">
                <a16:creationId xmlns:a16="http://schemas.microsoft.com/office/drawing/2014/main" id="{0C8140D7-1AB0-99A4-5875-1B86A284AE5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32" name="object 32">
            <a:extLst>
              <a:ext uri="{FF2B5EF4-FFF2-40B4-BE49-F238E27FC236}">
                <a16:creationId xmlns:a16="http://schemas.microsoft.com/office/drawing/2014/main" id="{4DA5138A-2510-29AE-EEEE-0C96B1121EAF}"/>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7" name="TextBox 36">
            <a:extLst>
              <a:ext uri="{FF2B5EF4-FFF2-40B4-BE49-F238E27FC236}">
                <a16:creationId xmlns:a16="http://schemas.microsoft.com/office/drawing/2014/main" id="{041C4A1A-AFE8-F4D4-633B-5200C8B6CE15}"/>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BF3019-B97D-78E1-EBD0-6D0A99DDB69D}"/>
                  </a:ext>
                </a:extLst>
              </p:cNvPr>
              <p:cNvSpPr txBox="1"/>
              <p:nvPr/>
            </p:nvSpPr>
            <p:spPr>
              <a:xfrm>
                <a:off x="6045382" y="913140"/>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9" name="TextBox 8">
                <a:extLst>
                  <a:ext uri="{FF2B5EF4-FFF2-40B4-BE49-F238E27FC236}">
                    <a16:creationId xmlns:a16="http://schemas.microsoft.com/office/drawing/2014/main" id="{06BF3019-B97D-78E1-EBD0-6D0A99DDB69D}"/>
                  </a:ext>
                </a:extLst>
              </p:cNvPr>
              <p:cNvSpPr txBox="1">
                <a:spLocks noRot="1" noChangeAspect="1" noMove="1" noResize="1" noEditPoints="1" noAdjustHandles="1" noChangeArrowheads="1" noChangeShapeType="1" noTextEdit="1"/>
              </p:cNvSpPr>
              <p:nvPr/>
            </p:nvSpPr>
            <p:spPr>
              <a:xfrm>
                <a:off x="6045382" y="913140"/>
                <a:ext cx="3553457" cy="12352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72566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82CAD-2611-4E11-5D44-4BED1FE4DD1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 Placeholder 48">
                <a:extLst>
                  <a:ext uri="{FF2B5EF4-FFF2-40B4-BE49-F238E27FC236}">
                    <a16:creationId xmlns:a16="http://schemas.microsoft.com/office/drawing/2014/main" id="{0F46A657-DA6F-3DE6-44B9-8DD53C28CCAB}"/>
                  </a:ext>
                </a:extLst>
              </p:cNvPr>
              <p:cNvSpPr>
                <a:spLocks noGrp="1"/>
              </p:cNvSpPr>
              <p:nvPr>
                <p:ph type="body" sz="quarter" idx="16"/>
              </p:nvPr>
            </p:nvSpPr>
            <p:spPr/>
            <p:txBody>
              <a:bodyPr/>
              <a:lstStyle/>
              <a:p>
                <a:r>
                  <a:rPr lang="en-US" b="1" dirty="0"/>
                  <a:t>Question:</a:t>
                </a:r>
                <a:r>
                  <a:rPr lang="en-US" dirty="0"/>
                  <a:t> How much </a:t>
                </a:r>
                <a:r>
                  <a:rPr lang="en-US" b="1" dirty="0"/>
                  <a:t>memory </a:t>
                </a:r>
                <a:r>
                  <a:rPr lang="en-US" dirty="0"/>
                  <a:t>does this KV-cache require?</a:t>
                </a:r>
              </a:p>
              <a:p>
                <a:pPr lvl="1"/>
                <a:r>
                  <a:rPr lang="en-US" dirty="0"/>
                  <a:t>Let’s assume, embedding dimension is </a:t>
                </a:r>
                <a14:m>
                  <m:oMath xmlns:m="http://schemas.openxmlformats.org/officeDocument/2006/math">
                    <m:r>
                      <a:rPr lang="en-US" b="0" i="1" smtClean="0">
                        <a:latin typeface="Cambria Math" panose="02040503050406030204" pitchFamily="18" charset="0"/>
                      </a:rPr>
                      <m:t>𝑑</m:t>
                    </m:r>
                  </m:oMath>
                </a14:m>
                <a:r>
                  <a:rPr lang="en-US" dirty="0"/>
                  <a:t>, the length of the sequence seen so far is </a:t>
                </a: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 </m:t>
                    </m:r>
                  </m:oMath>
                </a14:m>
                <a:r>
                  <a:rPr lang="en-US" dirty="0"/>
                  <a:t>and your model has </a:t>
                </a:r>
                <a14:m>
                  <m:oMath xmlns:m="http://schemas.openxmlformats.org/officeDocument/2006/math">
                    <m:r>
                      <a:rPr lang="en-US" b="0" i="1" smtClean="0">
                        <a:latin typeface="Cambria Math" panose="02040503050406030204" pitchFamily="18" charset="0"/>
                      </a:rPr>
                      <m:t>𝐿</m:t>
                    </m:r>
                  </m:oMath>
                </a14:m>
                <a:r>
                  <a:rPr lang="en-US" dirty="0"/>
                  <a:t> layers.</a:t>
                </a:r>
              </a:p>
              <a:p>
                <a:pPr lvl="1"/>
                <a:endParaRPr lang="en-US"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b="0" i="1" smtClean="0">
                        <a:latin typeface="Cambria Math" panose="02040503050406030204" pitchFamily="18" charset="0"/>
                      </a:rPr>
                      <m:t>𝑛𝐿</m:t>
                    </m:r>
                  </m:oMath>
                </a14:m>
                <a:endParaRPr lang="en-US" b="0"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𝑑𝐿</m:t>
                    </m:r>
                  </m:oMath>
                </a14:m>
                <a:endParaRPr lang="en-US" b="0" dirty="0"/>
              </a:p>
              <a:p>
                <a:pPr marL="685800" lvl="1" indent="-342900">
                  <a:buFont typeface="+mj-lt"/>
                  <a:buAutoNum type="arabicPeriod"/>
                </a:pPr>
                <a14:m>
                  <m:oMath xmlns:m="http://schemas.openxmlformats.org/officeDocument/2006/math">
                    <m:r>
                      <a:rPr lang="en-US" i="1">
                        <a:latin typeface="Cambria Math" panose="02040503050406030204" pitchFamily="18" charset="0"/>
                      </a:rPr>
                      <m:t>𝑛𝑑𝐿</m:t>
                    </m:r>
                  </m:oMath>
                </a14:m>
                <a:endParaRPr lang="en-US" b="0" dirty="0"/>
              </a:p>
              <a:p>
                <a:pPr marL="685800" lvl="1" indent="-342900">
                  <a:buFont typeface="+mj-lt"/>
                  <a:buAutoNum type="arabicPeriod"/>
                </a:pP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𝑛𝑑𝐿</m:t>
                    </m:r>
                  </m:oMath>
                </a14:m>
                <a:endParaRPr lang="en-US" dirty="0"/>
              </a:p>
              <a:p>
                <a:pPr marL="685800" lvl="1" indent="-342900">
                  <a:buFont typeface="+mj-lt"/>
                  <a:buAutoNum type="arabicPeriod"/>
                </a:pPr>
                <a:endParaRPr lang="en-US" dirty="0"/>
              </a:p>
            </p:txBody>
          </p:sp>
        </mc:Choice>
        <mc:Fallback xmlns="">
          <p:sp>
            <p:nvSpPr>
              <p:cNvPr id="49" name="Text Placeholder 48">
                <a:extLst>
                  <a:ext uri="{FF2B5EF4-FFF2-40B4-BE49-F238E27FC236}">
                    <a16:creationId xmlns:a16="http://schemas.microsoft.com/office/drawing/2014/main" id="{0F46A657-DA6F-3DE6-44B9-8DD53C28CCA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3" name="object 2">
            <a:extLst>
              <a:ext uri="{FF2B5EF4-FFF2-40B4-BE49-F238E27FC236}">
                <a16:creationId xmlns:a16="http://schemas.microsoft.com/office/drawing/2014/main" id="{B029D299-13DB-E6BC-EE8F-990A4E21CB54}"/>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spc="-5" dirty="0"/>
              <a:t>Quiz: KV-Cache </a:t>
            </a:r>
            <a:endParaRPr sz="2800" spc="-5" dirty="0"/>
          </a:p>
        </p:txBody>
      </p:sp>
      <p:pic>
        <p:nvPicPr>
          <p:cNvPr id="10" name="Picture 9">
            <a:extLst>
              <a:ext uri="{FF2B5EF4-FFF2-40B4-BE49-F238E27FC236}">
                <a16:creationId xmlns:a16="http://schemas.microsoft.com/office/drawing/2014/main" id="{BC3F2D2B-3FE4-30B2-C373-7D2FE64D0B97}"/>
              </a:ext>
            </a:extLst>
          </p:cNvPr>
          <p:cNvPicPr>
            <a:picLocks noChangeAspect="1"/>
          </p:cNvPicPr>
          <p:nvPr/>
        </p:nvPicPr>
        <p:blipFill>
          <a:blip r:embed="rId3"/>
          <a:stretch>
            <a:fillRect/>
          </a:stretch>
        </p:blipFill>
        <p:spPr>
          <a:xfrm>
            <a:off x="4633696" y="3219196"/>
            <a:ext cx="4387462" cy="1675016"/>
          </a:xfrm>
          <a:prstGeom prst="rect">
            <a:avLst/>
          </a:prstGeom>
        </p:spPr>
      </p:pic>
    </p:spTree>
    <p:extLst>
      <p:ext uri="{BB962C8B-B14F-4D97-AF65-F5344CB8AC3E}">
        <p14:creationId xmlns:p14="http://schemas.microsoft.com/office/powerpoint/2010/main" val="181165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E625-105B-6A9D-2BE0-E5637B9CE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88676-9CED-9E6D-327A-848B850A84D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1229ED9A-1B70-F276-4E3D-304DD77DABA9}"/>
              </a:ext>
            </a:extLst>
          </p:cNvPr>
          <p:cNvSpPr>
            <a:spLocks noGrp="1"/>
          </p:cNvSpPr>
          <p:nvPr>
            <p:ph type="body" sz="quarter" idx="16"/>
          </p:nvPr>
        </p:nvSpPr>
        <p:spPr/>
        <p:txBody>
          <a:bodyPr/>
          <a:lstStyle/>
          <a:p>
            <a:r>
              <a:rPr lang="en-US" dirty="0"/>
              <a:t>To avoid </a:t>
            </a:r>
            <a:r>
              <a:rPr lang="en-US" b="1" dirty="0"/>
              <a:t>redundant computations </a:t>
            </a:r>
            <a:r>
              <a:rPr lang="en-US" dirty="0"/>
              <a:t>during decoding time, KV-cache is used to keep track of previous calculations of keys and values.</a:t>
            </a:r>
          </a:p>
          <a:p>
            <a:endParaRPr lang="en-US" dirty="0"/>
          </a:p>
          <a:p>
            <a:r>
              <a:rPr lang="en-US" dirty="0"/>
              <a:t>But how exactly how costly are these computations? </a:t>
            </a:r>
          </a:p>
        </p:txBody>
      </p:sp>
    </p:spTree>
    <p:extLst>
      <p:ext uri="{BB962C8B-B14F-4D97-AF65-F5344CB8AC3E}">
        <p14:creationId xmlns:p14="http://schemas.microsoft.com/office/powerpoint/2010/main" val="4150558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1B32C-3489-C092-B560-DFABB1EB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79BBF-892C-D7F5-9077-43346D0F87C0}"/>
              </a:ext>
            </a:extLst>
          </p:cNvPr>
          <p:cNvSpPr>
            <a:spLocks noGrp="1"/>
          </p:cNvSpPr>
          <p:nvPr>
            <p:ph type="title"/>
          </p:nvPr>
        </p:nvSpPr>
        <p:spPr/>
        <p:txBody>
          <a:bodyPr/>
          <a:lstStyle/>
          <a:p>
            <a:r>
              <a:rPr lang="en-US" dirty="0"/>
              <a:t>Decoding Computations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r>
                            <a:rPr lang="en-US" baseline="0" dirty="0"/>
                            <a:t> </a:t>
                          </a:r>
                          <a:r>
                            <a:rPr lang="en-US" sz="1200" baseline="0" dirty="0"/>
                            <a:t>+ KV-cache </a:t>
                          </a:r>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𝑏𝑚𝑛</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5152"/>
                          </a:stretch>
                        </a:blipFill>
                      </a:tcPr>
                    </a:tc>
                    <a:tc>
                      <a:txBody>
                        <a:bodyPr/>
                        <a:lstStyle/>
                        <a:p>
                          <a:endParaRPr lang="en-US"/>
                        </a:p>
                      </a:txBody>
                      <a:tcPr anchor="ctr">
                        <a:blipFill>
                          <a:blip r:embed="rId3"/>
                          <a:stretch>
                            <a:fillRect l="-88785" t="-90909" r="-139252" b="-515152"/>
                          </a:stretch>
                        </a:blipFill>
                      </a:tcPr>
                    </a:tc>
                    <a:tc>
                      <a:txBody>
                        <a:bodyPr/>
                        <a:lstStyle/>
                        <a:p>
                          <a:endParaRPr lang="en-US"/>
                        </a:p>
                      </a:txBody>
                      <a:tcPr anchor="ctr">
                        <a:blipFill>
                          <a:blip r:embed="rId3"/>
                          <a:stretch>
                            <a:fillRect l="-292754" t="-90909" r="-115942" b="-515152"/>
                          </a:stretch>
                        </a:blipFill>
                      </a:tcPr>
                    </a:tc>
                    <a:tc>
                      <a:txBody>
                        <a:bodyPr/>
                        <a:lstStyle/>
                        <a:p>
                          <a:endParaRPr lang="en-US"/>
                        </a:p>
                      </a:txBody>
                      <a:tcPr anchor="ctr">
                        <a:blipFill>
                          <a:blip r:embed="rId3"/>
                          <a:stretch>
                            <a:fillRect l="-343038" t="-90909" r="-1266" b="-51515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59459"/>
                          </a:stretch>
                        </a:blipFill>
                      </a:tcPr>
                    </a:tc>
                    <a:tc>
                      <a:txBody>
                        <a:bodyPr/>
                        <a:lstStyle/>
                        <a:p>
                          <a:endParaRPr lang="en-US"/>
                        </a:p>
                      </a:txBody>
                      <a:tcPr anchor="ctr">
                        <a:blipFill>
                          <a:blip r:embed="rId3"/>
                          <a:stretch>
                            <a:fillRect l="-88785" t="-170270" r="-139252" b="-359459"/>
                          </a:stretch>
                        </a:blipFill>
                      </a:tcPr>
                    </a:tc>
                    <a:tc>
                      <a:txBody>
                        <a:bodyPr/>
                        <a:lstStyle/>
                        <a:p>
                          <a:endParaRPr lang="en-US"/>
                        </a:p>
                      </a:txBody>
                      <a:tcPr anchor="ctr">
                        <a:blipFill>
                          <a:blip r:embed="rId3"/>
                          <a:stretch>
                            <a:fillRect l="-292754" t="-170270" r="-115942" b="-359459"/>
                          </a:stretch>
                        </a:blipFill>
                      </a:tcPr>
                    </a:tc>
                    <a:tc>
                      <a:txBody>
                        <a:bodyPr/>
                        <a:lstStyle/>
                        <a:p>
                          <a:endParaRPr lang="en-US"/>
                        </a:p>
                      </a:txBody>
                      <a:tcPr anchor="ctr">
                        <a:blipFill>
                          <a:blip r:embed="rId3"/>
                          <a:stretch>
                            <a:fillRect l="-343038" t="-170270" r="-1266" b="-359459"/>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3333"/>
                          </a:stretch>
                        </a:blipFill>
                      </a:tcPr>
                    </a:tc>
                    <a:tc>
                      <a:txBody>
                        <a:bodyPr/>
                        <a:lstStyle/>
                        <a:p>
                          <a:endParaRPr lang="en-US"/>
                        </a:p>
                      </a:txBody>
                      <a:tcPr anchor="ctr">
                        <a:blipFill>
                          <a:blip r:embed="rId3"/>
                          <a:stretch>
                            <a:fillRect l="-88785" t="-333333" r="-139252" b="-343333"/>
                          </a:stretch>
                        </a:blipFill>
                      </a:tcPr>
                    </a:tc>
                    <a:tc>
                      <a:txBody>
                        <a:bodyPr/>
                        <a:lstStyle/>
                        <a:p>
                          <a:endParaRPr lang="en-US"/>
                        </a:p>
                      </a:txBody>
                      <a:tcPr anchor="ctr">
                        <a:blipFill>
                          <a:blip r:embed="rId3"/>
                          <a:stretch>
                            <a:fillRect l="-292754" t="-333333" r="-115942" b="-343333"/>
                          </a:stretch>
                        </a:blipFill>
                      </a:tcPr>
                    </a:tc>
                    <a:tc>
                      <a:txBody>
                        <a:bodyPr/>
                        <a:lstStyle/>
                        <a:p>
                          <a:endParaRPr lang="en-US"/>
                        </a:p>
                      </a:txBody>
                      <a:tcPr anchor="ctr">
                        <a:blipFill>
                          <a:blip r:embed="rId3"/>
                          <a:stretch>
                            <a:fillRect l="-343038" t="-333333" r="-1266" b="-343333"/>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1875"/>
                          </a:stretch>
                        </a:blipFill>
                      </a:tcPr>
                    </a:tc>
                    <a:tc>
                      <a:txBody>
                        <a:bodyPr/>
                        <a:lstStyle/>
                        <a:p>
                          <a:endParaRPr lang="en-US"/>
                        </a:p>
                      </a:txBody>
                      <a:tcPr anchor="ctr">
                        <a:blipFill>
                          <a:blip r:embed="rId3"/>
                          <a:stretch>
                            <a:fillRect l="-88785" t="-406250" r="-139252" b="-221875"/>
                          </a:stretch>
                        </a:blipFill>
                      </a:tcPr>
                    </a:tc>
                    <a:tc>
                      <a:txBody>
                        <a:bodyPr/>
                        <a:lstStyle/>
                        <a:p>
                          <a:endParaRPr lang="en-US"/>
                        </a:p>
                      </a:txBody>
                      <a:tcPr anchor="ctr">
                        <a:blipFill>
                          <a:blip r:embed="rId3"/>
                          <a:stretch>
                            <a:fillRect l="-292754" t="-406250" r="-115942" b="-221875"/>
                          </a:stretch>
                        </a:blipFill>
                      </a:tcPr>
                    </a:tc>
                    <a:tc>
                      <a:txBody>
                        <a:bodyPr/>
                        <a:lstStyle/>
                        <a:p>
                          <a:endParaRPr lang="en-US"/>
                        </a:p>
                      </a:txBody>
                      <a:tcPr anchor="ctr">
                        <a:blipFill>
                          <a:blip r:embed="rId3"/>
                          <a:stretch>
                            <a:fillRect l="-343038" t="-406250" r="-1266" b="-221875"/>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3171"/>
                          </a:stretch>
                        </a:blipFill>
                      </a:tcPr>
                    </a:tc>
                    <a:tc>
                      <a:txBody>
                        <a:bodyPr/>
                        <a:lstStyle/>
                        <a:p>
                          <a:endParaRPr lang="en-US"/>
                        </a:p>
                      </a:txBody>
                      <a:tcPr anchor="ctr">
                        <a:blipFill>
                          <a:blip r:embed="rId3"/>
                          <a:stretch>
                            <a:fillRect l="-88785" t="-395122" r="-139252" b="-73171"/>
                          </a:stretch>
                        </a:blipFill>
                      </a:tcPr>
                    </a:tc>
                    <a:tc>
                      <a:txBody>
                        <a:bodyPr/>
                        <a:lstStyle/>
                        <a:p>
                          <a:endParaRPr lang="en-US"/>
                        </a:p>
                      </a:txBody>
                      <a:tcPr anchor="ctr">
                        <a:blipFill>
                          <a:blip r:embed="rId3"/>
                          <a:stretch>
                            <a:fillRect l="-292754" t="-395122" r="-115942" b="-73171"/>
                          </a:stretch>
                        </a:blipFill>
                      </a:tcPr>
                    </a:tc>
                    <a:tc>
                      <a:txBody>
                        <a:bodyPr/>
                        <a:lstStyle/>
                        <a:p>
                          <a:endParaRPr lang="en-US"/>
                        </a:p>
                      </a:txBody>
                      <a:tcPr anchor="ctr">
                        <a:blipFill>
                          <a:blip r:embed="rId3"/>
                          <a:stretch>
                            <a:fillRect l="-343038" t="-395122" r="-1266" b="-73171"/>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92754" t="-700000" r="-115942" b="-3448"/>
                          </a:stretch>
                        </a:blipFill>
                      </a:tcPr>
                    </a:tc>
                    <a:tc>
                      <a:txBody>
                        <a:bodyPr/>
                        <a:lstStyle/>
                        <a:p>
                          <a:endParaRPr lang="en-US"/>
                        </a:p>
                      </a:txBody>
                      <a:tcPr anchor="ctr">
                        <a:blipFill>
                          <a:blip r:embed="rId3"/>
                          <a:stretch>
                            <a:fillRect l="-343038" t="-700000" r="-1266" b="-3448"/>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B3CF8C-A6EC-3612-215B-D88A589FEBD7}"/>
                  </a:ext>
                </a:extLst>
              </p:cNvPr>
              <p:cNvSpPr txBox="1"/>
              <p:nvPr/>
            </p:nvSpPr>
            <p:spPr>
              <a:xfrm>
                <a:off x="5834269" y="0"/>
                <a:ext cx="3312525" cy="1169551"/>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 </a:t>
                </a:r>
                <a:r>
                  <a:rPr lang="en-US" b="1" dirty="0"/>
                  <a:t>thus far</a:t>
                </a:r>
                <a:r>
                  <a:rPr lang="en-US" dirty="0"/>
                  <a:t>,</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19B3CF8C-A6EC-3612-215B-D88A589FEBD7}"/>
                  </a:ext>
                </a:extLst>
              </p:cNvPr>
              <p:cNvSpPr txBox="1">
                <a:spLocks noRot="1" noChangeAspect="1" noMove="1" noResize="1" noEditPoints="1" noAdjustHandles="1" noChangeArrowheads="1" noChangeShapeType="1" noTextEdit="1"/>
              </p:cNvSpPr>
              <p:nvPr/>
            </p:nvSpPr>
            <p:spPr>
              <a:xfrm>
                <a:off x="5834269" y="0"/>
                <a:ext cx="3312525" cy="1169551"/>
              </a:xfrm>
              <a:prstGeom prst="rect">
                <a:avLst/>
              </a:prstGeom>
              <a:blipFill>
                <a:blip r:embed="rId4"/>
                <a:stretch>
                  <a:fillRect t="-1075" b="-430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45C23C7-BB32-BA5D-F137-093C0EF6CAAA}"/>
              </a:ext>
            </a:extLst>
          </p:cNvPr>
          <p:cNvSpPr txBox="1"/>
          <p:nvPr/>
        </p:nvSpPr>
        <p:spPr>
          <a:xfrm>
            <a:off x="2226364" y="4826614"/>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
        <p:nvSpPr>
          <p:cNvPr id="8" name="文字方塊 74">
            <a:extLst>
              <a:ext uri="{FF2B5EF4-FFF2-40B4-BE49-F238E27FC236}">
                <a16:creationId xmlns:a16="http://schemas.microsoft.com/office/drawing/2014/main" id="{A1112D8D-3D63-8E18-A0F7-5B3756177C8A}"/>
              </a:ext>
            </a:extLst>
          </p:cNvPr>
          <p:cNvSpPr txBox="1"/>
          <p:nvPr/>
        </p:nvSpPr>
        <p:spPr>
          <a:xfrm>
            <a:off x="457200" y="1270547"/>
            <a:ext cx="2233243" cy="476726"/>
          </a:xfrm>
          <a:prstGeom prst="wedgeRoundRectCallout">
            <a:avLst>
              <a:gd name="adj1" fmla="val -20933"/>
              <a:gd name="adj2" fmla="val 124846"/>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Notice we’re doing this computations for one token</a:t>
            </a:r>
          </a:p>
        </p:txBody>
      </p:sp>
      <p:sp>
        <p:nvSpPr>
          <p:cNvPr id="11" name="文字方塊 74">
            <a:extLst>
              <a:ext uri="{FF2B5EF4-FFF2-40B4-BE49-F238E27FC236}">
                <a16:creationId xmlns:a16="http://schemas.microsoft.com/office/drawing/2014/main" id="{E4AFD4E2-7F84-4711-5D9B-E94D174DC079}"/>
              </a:ext>
            </a:extLst>
          </p:cNvPr>
          <p:cNvSpPr txBox="1"/>
          <p:nvPr/>
        </p:nvSpPr>
        <p:spPr>
          <a:xfrm>
            <a:off x="2226364" y="1897255"/>
            <a:ext cx="2574236" cy="476726"/>
          </a:xfrm>
          <a:prstGeom prst="wedgeRoundRectCallout">
            <a:avLst>
              <a:gd name="adj1" fmla="val -49888"/>
              <a:gd name="adj2" fmla="val 104559"/>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Query/key computations get combined with KV-cache</a:t>
            </a:r>
          </a:p>
        </p:txBody>
      </p:sp>
      <mc:AlternateContent xmlns:mc="http://schemas.openxmlformats.org/markup-compatibility/2006" xmlns:a14="http://schemas.microsoft.com/office/drawing/2010/main">
        <mc:Choice Requires="a14">
          <p:sp>
            <p:nvSpPr>
              <p:cNvPr id="13" name="文字方塊 74">
                <a:extLst>
                  <a:ext uri="{FF2B5EF4-FFF2-40B4-BE49-F238E27FC236}">
                    <a16:creationId xmlns:a16="http://schemas.microsoft.com/office/drawing/2014/main" id="{A3F52E92-F4C3-90F2-6043-0FF46C824429}"/>
                  </a:ext>
                </a:extLst>
              </p:cNvPr>
              <p:cNvSpPr txBox="1"/>
              <p:nvPr/>
            </p:nvSpPr>
            <p:spPr>
              <a:xfrm>
                <a:off x="2690444" y="1133326"/>
                <a:ext cx="5187461" cy="476726"/>
              </a:xfrm>
              <a:prstGeom prst="wedgeRoundRectCallout">
                <a:avLst>
                  <a:gd name="adj1" fmla="val 23428"/>
                  <a:gd name="adj2" fmla="val 48681"/>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Compared to the previous table (SA for a seq of length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all the cells have one less dependence on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(e.g.,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𝑛</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or </a:t>
                </a:r>
                <a14:m>
                  <m:oMath xmlns:m="http://schemas.openxmlformats.org/officeDocument/2006/math">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→1</m:t>
                    </m:r>
                  </m:oMath>
                </a14:m>
                <a:r>
                  <a:rPr lang="en-US" altLang="zh-TW" dirty="0">
                    <a:solidFill>
                      <a:schemeClr val="tx1"/>
                    </a:solidFill>
                    <a:latin typeface="Tahoma" panose="020B0604030504040204" pitchFamily="34" charset="0"/>
                    <a:cs typeface="Tahoma" panose="020B0604030504040204" pitchFamily="34" charset="0"/>
                  </a:rPr>
                  <a:t>). </a:t>
                </a:r>
              </a:p>
            </p:txBody>
          </p:sp>
        </mc:Choice>
        <mc:Fallback xmlns="">
          <p:sp>
            <p:nvSpPr>
              <p:cNvPr id="13" name="文字方塊 74">
                <a:extLst>
                  <a:ext uri="{FF2B5EF4-FFF2-40B4-BE49-F238E27FC236}">
                    <a16:creationId xmlns:a16="http://schemas.microsoft.com/office/drawing/2014/main" id="{A3F52E92-F4C3-90F2-6043-0FF46C824429}"/>
                  </a:ext>
                </a:extLst>
              </p:cNvPr>
              <p:cNvSpPr txBox="1">
                <a:spLocks noRot="1" noChangeAspect="1" noMove="1" noResize="1" noEditPoints="1" noAdjustHandles="1" noChangeArrowheads="1" noChangeShapeType="1" noTextEdit="1"/>
              </p:cNvSpPr>
              <p:nvPr/>
            </p:nvSpPr>
            <p:spPr>
              <a:xfrm>
                <a:off x="2690444" y="1133326"/>
                <a:ext cx="5187461" cy="476726"/>
              </a:xfrm>
              <a:prstGeom prst="wedgeRoundRectCallout">
                <a:avLst>
                  <a:gd name="adj1" fmla="val 23428"/>
                  <a:gd name="adj2" fmla="val 48681"/>
                  <a:gd name="adj3" fmla="val 16667"/>
                </a:avLst>
              </a:prstGeom>
              <a:blipFill>
                <a:blip r:embed="rId6"/>
                <a:stretch>
                  <a:fillRect l="-1463" t="-5000" r="-2683" b="-15000"/>
                </a:stretch>
              </a:blipFill>
              <a:ln>
                <a:solidFill>
                  <a:srgbClr val="002D72">
                    <a:alpha val="40000"/>
                  </a:srgbClr>
                </a:solidFill>
              </a:ln>
            </p:spPr>
            <p:txBody>
              <a:bodyPr/>
              <a:lstStyle/>
              <a:p>
                <a:r>
                  <a:rPr lang="en-US">
                    <a:noFill/>
                  </a:rPr>
                  <a:t> </a:t>
                </a:r>
              </a:p>
            </p:txBody>
          </p:sp>
        </mc:Fallback>
      </mc:AlternateContent>
      <p:sp>
        <p:nvSpPr>
          <p:cNvPr id="14" name="文字方塊 74">
            <a:extLst>
              <a:ext uri="{FF2B5EF4-FFF2-40B4-BE49-F238E27FC236}">
                <a16:creationId xmlns:a16="http://schemas.microsoft.com/office/drawing/2014/main" id="{D5306536-8E7D-CB91-F8CB-44F20E6679A6}"/>
              </a:ext>
            </a:extLst>
          </p:cNvPr>
          <p:cNvSpPr txBox="1"/>
          <p:nvPr/>
        </p:nvSpPr>
        <p:spPr>
          <a:xfrm>
            <a:off x="2549766" y="4550103"/>
            <a:ext cx="3198489" cy="476726"/>
          </a:xfrm>
          <a:prstGeom prst="wedgeRoundRectCallout">
            <a:avLst>
              <a:gd name="adj1" fmla="val 56449"/>
              <a:gd name="adj2" fmla="val -43600"/>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Now the computations (of next token) has linear dependence on seq length. </a:t>
            </a:r>
            <a:endParaRPr lang="en-US" dirty="0"/>
          </a:p>
        </p:txBody>
      </p:sp>
    </p:spTree>
    <p:extLst>
      <p:ext uri="{BB962C8B-B14F-4D97-AF65-F5344CB8AC3E}">
        <p14:creationId xmlns:p14="http://schemas.microsoft.com/office/powerpoint/2010/main" val="394378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4E084-9BD3-C5D9-2747-B78934569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BCA66-01EF-1A90-F1C9-01F0BBBEA3C2}"/>
              </a:ext>
            </a:extLst>
          </p:cNvPr>
          <p:cNvSpPr>
            <a:spLocks noGrp="1"/>
          </p:cNvSpPr>
          <p:nvPr>
            <p:ph type="title"/>
          </p:nvPr>
        </p:nvSpPr>
        <p:spPr/>
        <p:txBody>
          <a:bodyPr/>
          <a:lstStyle/>
          <a:p>
            <a:r>
              <a:rPr lang="en-US" dirty="0"/>
              <a:t>Recap: complexity of decoding text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64F9E6E-6A1B-958F-B717-DB68FE627BDD}"/>
                  </a:ext>
                </a:extLst>
              </p:cNvPr>
              <p:cNvSpPr>
                <a:spLocks noGrp="1"/>
              </p:cNvSpPr>
              <p:nvPr>
                <p:ph type="body" sz="quarter" idx="16"/>
              </p:nvPr>
            </p:nvSpPr>
            <p:spPr/>
            <p:txBody>
              <a:bodyPr/>
              <a:lstStyle/>
              <a:p>
                <a:r>
                  <a:rPr lang="en-US" dirty="0"/>
                  <a:t>Transformers computation for generating </a:t>
                </a:r>
                <a:r>
                  <a:rPr lang="en-US" u="sng" dirty="0"/>
                  <a:t>each word</a:t>
                </a:r>
                <a:r>
                  <a:rPr lang="en-US" dirty="0"/>
                  <a:t> is </a:t>
                </a:r>
                <a14:m>
                  <m:oMath xmlns:m="http://schemas.openxmlformats.org/officeDocument/2006/math">
                    <m:r>
                      <a:rPr lang="en-US" altLang="zh-TW" i="1">
                        <a:latin typeface="Cambria Math" panose="02040503050406030204" pitchFamily="18" charset="0"/>
                        <a:ea typeface="Cambria Math" panose="02040503050406030204" pitchFamily="18" charset="0"/>
                      </a:rPr>
                      <m:t>𝑂</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oMath>
                </a14:m>
                <a:r>
                  <a:rPr lang="en-US" dirty="0"/>
                  <a:t>. </a:t>
                </a:r>
              </a:p>
              <a:p>
                <a:endParaRPr lang="en-US" dirty="0"/>
              </a:p>
              <a:p>
                <a:r>
                  <a:rPr lang="en-US" dirty="0"/>
                  <a:t>Remember the complexity of processing </a:t>
                </a:r>
                <a:r>
                  <a:rPr lang="en-US" u="sng" dirty="0"/>
                  <a:t>a full sequence of length</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Text Placeholder 2">
                <a:extLst>
                  <a:ext uri="{FF2B5EF4-FFF2-40B4-BE49-F238E27FC236}">
                    <a16:creationId xmlns:a16="http://schemas.microsoft.com/office/drawing/2014/main" id="{C64F9E6E-6A1B-958F-B717-DB68FE627BD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1088501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𝑚</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𝑚</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𝑛𝑚</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𝑚</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𝑛𝑚</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𝑚</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9" name="Rounded Rectangular Callout 8">
            <a:extLst>
              <a:ext uri="{FF2B5EF4-FFF2-40B4-BE49-F238E27FC236}">
                <a16:creationId xmlns:a16="http://schemas.microsoft.com/office/drawing/2014/main" id="{8C010F90-BE76-7C26-37E7-4FF4B6F5CD7C}"/>
              </a:ext>
            </a:extLst>
          </p:cNvPr>
          <p:cNvSpPr/>
          <p:nvPr/>
        </p:nvSpPr>
        <p:spPr>
          <a:xfrm>
            <a:off x="3642792" y="2079204"/>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 self attention is all-to-all and so quadratic.</a:t>
            </a:r>
            <a:endParaRPr lang="en-US" sz="1800" dirty="0">
              <a:solidFill>
                <a:schemeClr val="tx1"/>
              </a:solidFill>
            </a:endParaRPr>
          </a:p>
        </p:txBody>
      </p:sp>
    </p:spTree>
    <p:extLst>
      <p:ext uri="{BB962C8B-B14F-4D97-AF65-F5344CB8AC3E}">
        <p14:creationId xmlns:p14="http://schemas.microsoft.com/office/powerpoint/2010/main" val="340433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3828105" y="2313566"/>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𝑚</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𝑛</m:t>
                    </m:r>
                  </m:oMath>
                </a14:m>
                <a:r>
                  <a:rPr lang="en-US" sz="1400" dirty="0">
                    <a:solidFill>
                      <a:schemeClr val="tx1"/>
                    </a:solidFill>
                  </a:rPr>
                  <a:t>.</a:t>
                </a:r>
                <a:endParaRPr lang="en-US" sz="1800" dirty="0">
                  <a:solidFill>
                    <a:schemeClr val="tx1"/>
                  </a:solidFill>
                </a:endParaRPr>
              </a:p>
            </p:txBody>
          </p:sp>
        </mc:Choice>
        <mc:Fallback xmlns="">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3828105" y="2313566"/>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4138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7" name="Picture 6">
            <a:extLst>
              <a:ext uri="{FF2B5EF4-FFF2-40B4-BE49-F238E27FC236}">
                <a16:creationId xmlns:a16="http://schemas.microsoft.com/office/drawing/2014/main" id="{AE5FA770-6933-4EAB-30DD-EA01A1F54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328" y="1535878"/>
            <a:ext cx="5893772" cy="314334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Tree>
    <p:extLst>
      <p:ext uri="{BB962C8B-B14F-4D97-AF65-F5344CB8AC3E}">
        <p14:creationId xmlns:p14="http://schemas.microsoft.com/office/powerpoint/2010/main" val="8958244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1B368FFF-F380-4B50-62B0-A0A90A754156}"/>
              </a:ext>
            </a:extLst>
          </p:cNvPr>
          <p:cNvSpPr/>
          <p:nvPr/>
        </p:nvSpPr>
        <p:spPr>
          <a:xfrm>
            <a:off x="3232484" y="2977562"/>
            <a:ext cx="2743200" cy="400131"/>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dirty="0">
                <a:solidFill>
                  <a:schemeClr val="tx1"/>
                </a:solidFill>
              </a:rPr>
              <a:t>No, cross attention is missing. </a:t>
            </a:r>
            <a:endParaRPr lang="en-US" sz="1800" dirty="0">
              <a:solidFill>
                <a:schemeClr val="tx1"/>
              </a:solidFill>
            </a:endParaRPr>
          </a:p>
        </p:txBody>
      </p:sp>
    </p:spTree>
    <p:extLst>
      <p:ext uri="{BB962C8B-B14F-4D97-AF65-F5344CB8AC3E}">
        <p14:creationId xmlns:p14="http://schemas.microsoft.com/office/powerpoint/2010/main" val="26875934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marL="342900" lvl="1" indent="0">
                  <a:buNone/>
                </a:pPr>
                <a:endParaRPr lang="en-US" sz="1600" i="1" dirty="0">
                  <a:latin typeface="Cambria Math" panose="02040503050406030204" pitchFamily="18" charset="0"/>
                  <a:ea typeface="Cambria Math" panose="02040503050406030204" pitchFamily="18" charset="0"/>
                </a:endParaRPr>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1B368FFF-F380-4B50-62B0-A0A90A754156}"/>
              </a:ext>
            </a:extLst>
          </p:cNvPr>
          <p:cNvSpPr/>
          <p:nvPr/>
        </p:nvSpPr>
        <p:spPr>
          <a:xfrm>
            <a:off x="4076759" y="2650412"/>
            <a:ext cx="4315730" cy="711200"/>
          </a:xfrm>
          <a:prstGeom prst="wedgeRoundRectCallout">
            <a:avLst>
              <a:gd name="adj1" fmla="val -59350"/>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1400" dirty="0">
                <a:solidFill>
                  <a:schemeClr val="tx1"/>
                </a:solidFill>
              </a:rPr>
              <a:t>Yes. The three terms are respectively the Encoder self-attention, Decoder self-attention, and Cross attention.</a:t>
            </a:r>
            <a:endParaRPr lang="en-US" sz="1800"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184441-6E8B-5E0C-6572-1F349781C148}"/>
                  </a:ext>
                </a:extLst>
              </p:cNvPr>
              <p:cNvSpPr txBox="1"/>
              <p:nvPr/>
            </p:nvSpPr>
            <p:spPr>
              <a:xfrm>
                <a:off x="2498106" y="4402235"/>
                <a:ext cx="6216977" cy="553998"/>
              </a:xfrm>
              <a:prstGeom prst="rect">
                <a:avLst/>
              </a:prstGeom>
              <a:noFill/>
            </p:spPr>
            <p:txBody>
              <a:bodyPr wrap="square">
                <a:spAutoFit/>
              </a:bodyPr>
              <a:lstStyle/>
              <a:p>
                <a:r>
                  <a:rPr lang="en-US" sz="1600" dirty="0"/>
                  <a:t>Though a more accurate term is: </a:t>
                </a:r>
                <a14:m>
                  <m:oMath xmlns:m="http://schemas.openxmlformats.org/officeDocument/2006/math">
                    <m:r>
                      <a:rPr lang="en-US" sz="1400" b="0" i="0" smtClean="0">
                        <a:latin typeface="Cambria Math" panose="02040503050406030204" pitchFamily="18" charset="0"/>
                      </a:rPr>
                      <m:t>𝑂</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𝑑</m:t>
                        </m:r>
                        <m:r>
                          <a:rPr lang="en-US" sz="1400" b="0" i="1" smtClean="0">
                            <a:latin typeface="Cambria Math" panose="02040503050406030204" pitchFamily="18" charset="0"/>
                          </a:rPr>
                          <m:t>+</m:t>
                        </m:r>
                        <m:r>
                          <a:rPr lang="en-US" b="0" i="1" smtClean="0">
                            <a:latin typeface="Cambria Math" panose="02040503050406030204" pitchFamily="18" charset="0"/>
                          </a:rPr>
                          <m:t>𝑛</m:t>
                        </m:r>
                        <m:sSup>
                          <m:sSupPr>
                            <m:ctrlPr>
                              <a:rPr lang="en-US" b="0" i="1" smtClean="0">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i="1" dirty="0">
                                <a:latin typeface="Cambria Math" panose="02040503050406030204" pitchFamily="18" charset="0"/>
                              </a:rPr>
                            </m:ctrlPr>
                          </m:sSupPr>
                          <m:e>
                            <m:r>
                              <a:rPr lang="en-US" b="0" i="1" dirty="0" smtClean="0">
                                <a:latin typeface="Cambria Math" panose="02040503050406030204" pitchFamily="18" charset="0"/>
                              </a:rPr>
                              <m:t>𝑚</m:t>
                            </m:r>
                          </m:e>
                          <m:sup>
                            <m:r>
                              <a:rPr lang="en-US" i="1" dirty="0">
                                <a:latin typeface="Cambria Math" panose="02040503050406030204" pitchFamily="18" charset="0"/>
                              </a:rPr>
                              <m:t>2</m:t>
                            </m:r>
                          </m:sup>
                        </m:sSup>
                        <m:r>
                          <a:rPr lang="en-US" b="0"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𝑑</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r>
                          <a:rPr lang="en-US" b="0" i="1" dirty="0" smtClean="0">
                            <a:latin typeface="Cambria Math" panose="02040503050406030204" pitchFamily="18" charset="0"/>
                          </a:rPr>
                          <m:t>𝑛𝑚𝑑</m:t>
                        </m:r>
                      </m:e>
                    </m:d>
                  </m:oMath>
                </a14:m>
                <a:endParaRPr lang="en-US" dirty="0"/>
              </a:p>
              <a:p>
                <a:r>
                  <a:rPr lang="en-US" dirty="0"/>
                  <a:t>with </a:t>
                </a:r>
                <a14:m>
                  <m:oMath xmlns:m="http://schemas.openxmlformats.org/officeDocument/2006/math">
                    <m:r>
                      <a:rPr lang="en-US" b="0" i="1" dirty="0" smtClean="0">
                        <a:latin typeface="Cambria Math" panose="02040503050406030204" pitchFamily="18" charset="0"/>
                      </a:rPr>
                      <m:t>𝑑</m:t>
                    </m:r>
                    <m:r>
                      <a:rPr lang="en-US" b="0" i="1" dirty="0" smtClean="0">
                        <a:latin typeface="Cambria Math" panose="02040503050406030204" pitchFamily="18" charset="0"/>
                      </a:rPr>
                      <m:t> </m:t>
                    </m:r>
                  </m:oMath>
                </a14:m>
                <a:r>
                  <a:rPr lang="en-US" dirty="0"/>
                  <a:t> denoting the model embedding dimension. </a:t>
                </a:r>
              </a:p>
            </p:txBody>
          </p:sp>
        </mc:Choice>
        <mc:Fallback xmlns="">
          <p:sp>
            <p:nvSpPr>
              <p:cNvPr id="7" name="TextBox 6">
                <a:extLst>
                  <a:ext uri="{FF2B5EF4-FFF2-40B4-BE49-F238E27FC236}">
                    <a16:creationId xmlns:a16="http://schemas.microsoft.com/office/drawing/2014/main" id="{74184441-6E8B-5E0C-6572-1F349781C148}"/>
                  </a:ext>
                </a:extLst>
              </p:cNvPr>
              <p:cNvSpPr txBox="1">
                <a:spLocks noRot="1" noChangeAspect="1" noMove="1" noResize="1" noEditPoints="1" noAdjustHandles="1" noChangeArrowheads="1" noChangeShapeType="1" noTextEdit="1"/>
              </p:cNvSpPr>
              <p:nvPr/>
            </p:nvSpPr>
            <p:spPr>
              <a:xfrm>
                <a:off x="2498106" y="4402235"/>
                <a:ext cx="6216977" cy="553998"/>
              </a:xfrm>
              <a:prstGeom prst="rect">
                <a:avLst/>
              </a:prstGeom>
              <a:blipFill>
                <a:blip r:embed="rId3"/>
                <a:stretch>
                  <a:fillRect l="-407" t="-2222" b="-11111"/>
                </a:stretch>
              </a:blipFill>
            </p:spPr>
            <p:txBody>
              <a:bodyPr/>
              <a:lstStyle/>
              <a:p>
                <a:r>
                  <a:rPr lang="en-US">
                    <a:noFill/>
                  </a:rPr>
                  <a:t> </a:t>
                </a:r>
              </a:p>
            </p:txBody>
          </p:sp>
        </mc:Fallback>
      </mc:AlternateContent>
    </p:spTree>
    <p:extLst>
      <p:ext uri="{BB962C8B-B14F-4D97-AF65-F5344CB8AC3E}">
        <p14:creationId xmlns:p14="http://schemas.microsoft.com/office/powerpoint/2010/main" val="3546099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1870-2327-B68F-6B97-525935056CC2}"/>
              </a:ext>
            </a:extLst>
          </p:cNvPr>
          <p:cNvSpPr>
            <a:spLocks noGrp="1"/>
          </p:cNvSpPr>
          <p:nvPr>
            <p:ph type="title"/>
          </p:nvPr>
        </p:nvSpPr>
        <p:spPr/>
        <p:txBody>
          <a:bodyPr/>
          <a:lstStyle/>
          <a:p>
            <a:r>
              <a:rPr lang="en-US" dirty="0"/>
              <a:t>Summary: Computational Complexity of Transformers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DABF0C7-4EEE-1764-5293-A5E5A31434A8}"/>
                  </a:ext>
                </a:extLst>
              </p:cNvPr>
              <p:cNvSpPr>
                <a:spLocks noGrp="1"/>
              </p:cNvSpPr>
              <p:nvPr>
                <p:ph type="body" sz="quarter" idx="16"/>
              </p:nvPr>
            </p:nvSpPr>
            <p:spPr/>
            <p:txBody>
              <a:bodyPr/>
              <a:lstStyle/>
              <a:p>
                <a:r>
                  <a:rPr lang="en-US" b="1" dirty="0"/>
                  <a:t>Process a sequence at once: </a:t>
                </a:r>
                <a:r>
                  <a:rPr lang="en-US" dirty="0"/>
                  <a:t>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dirty="0"/>
              </a:p>
              <a:p>
                <a:r>
                  <a:rPr lang="en-US" b="1" dirty="0"/>
                  <a:t>Processing one token at a time during inference: </a:t>
                </a:r>
              </a:p>
              <a:p>
                <a:pPr lvl="1"/>
                <a:r>
                  <a:rPr lang="en-US" b="1" dirty="0"/>
                  <a:t>KV-Cache: </a:t>
                </a:r>
                <a:r>
                  <a:rPr lang="en-US" dirty="0"/>
                  <a:t>To avoid redundant computations during decoding time, KV-cache is used to keep track of previous calculations of keys and values.</a:t>
                </a:r>
              </a:p>
              <a:p>
                <a:pPr lvl="1"/>
                <a:r>
                  <a:rPr lang="en-US" dirty="0"/>
                  <a:t>The 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b="1" dirty="0"/>
              </a:p>
              <a:p>
                <a:r>
                  <a:rPr lang="en-US" dirty="0"/>
                  <a:t>Though in all cases, the computations are penalizable (modulo Transformer layers). </a:t>
                </a:r>
              </a:p>
              <a:p>
                <a:endParaRPr lang="en-US" dirty="0"/>
              </a:p>
              <a:p>
                <a:r>
                  <a:rPr lang="en-US" b="1" dirty="0"/>
                  <a:t>IO bottlenecks: </a:t>
                </a:r>
                <a:r>
                  <a:rPr lang="en-US" dirty="0"/>
                  <a:t>we will get to this (next chapter).</a:t>
                </a:r>
                <a:endParaRPr lang="en-US" b="1" dirty="0"/>
              </a:p>
            </p:txBody>
          </p:sp>
        </mc:Choice>
        <mc:Fallback xmlns="">
          <p:sp>
            <p:nvSpPr>
              <p:cNvPr id="3" name="Text Placeholder 2">
                <a:extLst>
                  <a:ext uri="{FF2B5EF4-FFF2-40B4-BE49-F238E27FC236}">
                    <a16:creationId xmlns:a16="http://schemas.microsoft.com/office/drawing/2014/main" id="{7DABF0C7-4EEE-1764-5293-A5E5A31434A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6854239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63BE3-EAD7-8A75-CC59-E4CECD83D14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8B4269-854E-0D33-4B41-D1407513E18F}"/>
              </a:ext>
            </a:extLst>
          </p:cNvPr>
          <p:cNvSpPr>
            <a:spLocks noGrp="1"/>
          </p:cNvSpPr>
          <p:nvPr>
            <p:ph type="body" sz="quarter" idx="16"/>
          </p:nvPr>
        </p:nvSpPr>
        <p:spPr/>
        <p:txBody>
          <a:bodyPr/>
          <a:lstStyle/>
          <a:p>
            <a:pPr algn="ctr"/>
            <a:r>
              <a:rPr lang="en-US" sz="5400" dirty="0"/>
              <a:t>Writing our own Transformer</a:t>
            </a:r>
          </a:p>
        </p:txBody>
      </p:sp>
      <p:sp>
        <p:nvSpPr>
          <p:cNvPr id="3" name="Text Placeholder 2">
            <a:extLst>
              <a:ext uri="{FF2B5EF4-FFF2-40B4-BE49-F238E27FC236}">
                <a16:creationId xmlns:a16="http://schemas.microsoft.com/office/drawing/2014/main" id="{C8D58FA4-CFF8-B2FA-D3F5-27734E329A4F}"/>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375642973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F0151-38AE-2F30-DFB5-42E2438F488D}"/>
              </a:ext>
            </a:extLst>
          </p:cNvPr>
          <p:cNvSpPr>
            <a:spLocks noGrp="1"/>
          </p:cNvSpPr>
          <p:nvPr>
            <p:ph type="title"/>
          </p:nvPr>
        </p:nvSpPr>
        <p:spPr/>
        <p:txBody>
          <a:bodyPr/>
          <a:lstStyle/>
          <a:p>
            <a:r>
              <a:rPr lang="en-US" dirty="0"/>
              <a:t>Clone Helper Function </a:t>
            </a:r>
          </a:p>
        </p:txBody>
      </p:sp>
      <p:sp>
        <p:nvSpPr>
          <p:cNvPr id="3" name="Text Placeholder 2">
            <a:extLst>
              <a:ext uri="{FF2B5EF4-FFF2-40B4-BE49-F238E27FC236}">
                <a16:creationId xmlns:a16="http://schemas.microsoft.com/office/drawing/2014/main" id="{C1EDFA91-9802-8D74-A9A4-9A8D3186CE51}"/>
              </a:ext>
            </a:extLst>
          </p:cNvPr>
          <p:cNvSpPr>
            <a:spLocks noGrp="1"/>
          </p:cNvSpPr>
          <p:nvPr>
            <p:ph type="body" sz="quarter" idx="16"/>
          </p:nvPr>
        </p:nvSpPr>
        <p:spPr/>
        <p:txBody>
          <a:bodyPr/>
          <a:lstStyle/>
          <a:p>
            <a:r>
              <a:rPr lang="en-US" dirty="0"/>
              <a:t>Create N copies of </a:t>
            </a:r>
            <a:r>
              <a:rPr lang="en-US" dirty="0" err="1"/>
              <a:t>pytorch</a:t>
            </a:r>
            <a:r>
              <a:rPr lang="en-US" dirty="0"/>
              <a:t> </a:t>
            </a:r>
            <a:r>
              <a:rPr lang="en-US" dirty="0" err="1"/>
              <a:t>nn.Module</a:t>
            </a:r>
            <a:endParaRPr lang="en-US" dirty="0"/>
          </a:p>
          <a:p>
            <a:r>
              <a:rPr lang="en-US" dirty="0"/>
              <a:t>The Transformer’s structure contains a lot of design repetition (like VGG)</a:t>
            </a:r>
          </a:p>
          <a:p>
            <a:r>
              <a:rPr lang="en-CA" sz="1600" dirty="0"/>
              <a:t>Remember these clones shouldn’t share parameters (for the most part)</a:t>
            </a:r>
          </a:p>
          <a:p>
            <a:endParaRPr lang="en-US" dirty="0"/>
          </a:p>
        </p:txBody>
      </p:sp>
      <p:pic>
        <p:nvPicPr>
          <p:cNvPr id="4" name="Picture 3">
            <a:extLst>
              <a:ext uri="{FF2B5EF4-FFF2-40B4-BE49-F238E27FC236}">
                <a16:creationId xmlns:a16="http://schemas.microsoft.com/office/drawing/2014/main" id="{D8822912-F608-D948-4724-D97EA7A5187B}"/>
              </a:ext>
            </a:extLst>
          </p:cNvPr>
          <p:cNvPicPr>
            <a:picLocks noChangeAspect="1"/>
          </p:cNvPicPr>
          <p:nvPr/>
        </p:nvPicPr>
        <p:blipFill rotWithShape="1">
          <a:blip r:embed="rId2"/>
          <a:srcRect r="11059"/>
          <a:stretch/>
        </p:blipFill>
        <p:spPr>
          <a:xfrm>
            <a:off x="878306" y="3312087"/>
            <a:ext cx="6912811" cy="1248964"/>
          </a:xfrm>
          <a:prstGeom prst="rect">
            <a:avLst/>
          </a:prstGeom>
        </p:spPr>
      </p:pic>
      <p:sp>
        <p:nvSpPr>
          <p:cNvPr id="5" name="TextBox 4">
            <a:extLst>
              <a:ext uri="{FF2B5EF4-FFF2-40B4-BE49-F238E27FC236}">
                <a16:creationId xmlns:a16="http://schemas.microsoft.com/office/drawing/2014/main" id="{3436E439-692B-BED6-43BD-1B2623960CE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07710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3BC78-1B29-78FD-7E96-33DA70ADB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63FCA-71B5-1033-CFCB-D6557AA2C38F}"/>
              </a:ext>
            </a:extLst>
          </p:cNvPr>
          <p:cNvSpPr>
            <a:spLocks noGrp="1"/>
          </p:cNvSpPr>
          <p:nvPr>
            <p:ph type="title"/>
          </p:nvPr>
        </p:nvSpPr>
        <p:spPr/>
        <p:txBody>
          <a:bodyPr/>
          <a:lstStyle/>
          <a:p>
            <a:r>
              <a:rPr lang="en-US" dirty="0"/>
              <a:t>Create Embedding </a:t>
            </a:r>
          </a:p>
        </p:txBody>
      </p:sp>
      <p:sp>
        <p:nvSpPr>
          <p:cNvPr id="3" name="Text Placeholder 2">
            <a:extLst>
              <a:ext uri="{FF2B5EF4-FFF2-40B4-BE49-F238E27FC236}">
                <a16:creationId xmlns:a16="http://schemas.microsoft.com/office/drawing/2014/main" id="{99969F06-DA34-C7D3-F3AB-21A69472EA6D}"/>
              </a:ext>
            </a:extLst>
          </p:cNvPr>
          <p:cNvSpPr>
            <a:spLocks noGrp="1"/>
          </p:cNvSpPr>
          <p:nvPr>
            <p:ph type="body" sz="quarter" idx="16"/>
          </p:nvPr>
        </p:nvSpPr>
        <p:spPr/>
        <p:txBody>
          <a:bodyPr/>
          <a:lstStyle/>
          <a:p>
            <a:r>
              <a:rPr lang="en-US" dirty="0"/>
              <a:t>Create vector representation of sequence vocabulary</a:t>
            </a:r>
          </a:p>
          <a:p>
            <a:r>
              <a:rPr lang="en-US" sz="1600" dirty="0" err="1"/>
              <a:t>nn.Embedding</a:t>
            </a:r>
            <a:r>
              <a:rPr lang="en-US" sz="1600" dirty="0"/>
              <a:t> creates a lookup table to map sequence vocabulary to unique vectors</a:t>
            </a:r>
          </a:p>
          <a:p>
            <a:endParaRPr lang="en-US" dirty="0"/>
          </a:p>
        </p:txBody>
      </p:sp>
      <p:pic>
        <p:nvPicPr>
          <p:cNvPr id="4" name="Picture 3">
            <a:extLst>
              <a:ext uri="{FF2B5EF4-FFF2-40B4-BE49-F238E27FC236}">
                <a16:creationId xmlns:a16="http://schemas.microsoft.com/office/drawing/2014/main" id="{FE1A13C8-162A-CC29-3E0C-D4A890F9DD13}"/>
              </a:ext>
            </a:extLst>
          </p:cNvPr>
          <p:cNvPicPr>
            <a:picLocks noChangeAspect="1"/>
          </p:cNvPicPr>
          <p:nvPr/>
        </p:nvPicPr>
        <p:blipFill>
          <a:blip r:embed="rId2"/>
          <a:stretch>
            <a:fillRect/>
          </a:stretch>
        </p:blipFill>
        <p:spPr>
          <a:xfrm>
            <a:off x="1859280" y="2125750"/>
            <a:ext cx="4838700" cy="2342473"/>
          </a:xfrm>
          <a:prstGeom prst="rect">
            <a:avLst/>
          </a:prstGeom>
        </p:spPr>
      </p:pic>
      <p:sp>
        <p:nvSpPr>
          <p:cNvPr id="5" name="TextBox 4">
            <a:extLst>
              <a:ext uri="{FF2B5EF4-FFF2-40B4-BE49-F238E27FC236}">
                <a16:creationId xmlns:a16="http://schemas.microsoft.com/office/drawing/2014/main" id="{284B3F67-781C-3631-C184-0A718BBEA6D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06616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0B52-1A85-E147-4889-29F787C70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3406B-DF6F-7A5F-1AA0-C2393505F78A}"/>
              </a:ext>
            </a:extLst>
          </p:cNvPr>
          <p:cNvSpPr>
            <a:spLocks noGrp="1"/>
          </p:cNvSpPr>
          <p:nvPr>
            <p:ph type="title"/>
          </p:nvPr>
        </p:nvSpPr>
        <p:spPr/>
        <p:txBody>
          <a:bodyPr/>
          <a:lstStyle/>
          <a:p>
            <a:r>
              <a:rPr lang="en-US" dirty="0"/>
              <a:t>Positional Encoding</a:t>
            </a:r>
          </a:p>
        </p:txBody>
      </p:sp>
      <p:sp>
        <p:nvSpPr>
          <p:cNvPr id="3" name="Text Placeholder 2">
            <a:extLst>
              <a:ext uri="{FF2B5EF4-FFF2-40B4-BE49-F238E27FC236}">
                <a16:creationId xmlns:a16="http://schemas.microsoft.com/office/drawing/2014/main" id="{984C5BA0-8FA2-5D15-D994-8F14D3C2551B}"/>
              </a:ext>
            </a:extLst>
          </p:cNvPr>
          <p:cNvSpPr>
            <a:spLocks noGrp="1"/>
          </p:cNvSpPr>
          <p:nvPr>
            <p:ph type="body" sz="quarter" idx="16"/>
          </p:nvPr>
        </p:nvSpPr>
        <p:spPr>
          <a:xfrm>
            <a:off x="533919" y="1390650"/>
            <a:ext cx="3392047" cy="3077573"/>
          </a:xfrm>
        </p:spPr>
        <p:txBody>
          <a:bodyPr/>
          <a:lstStyle/>
          <a:p>
            <a:r>
              <a:rPr lang="en-US" dirty="0"/>
              <a:t>Add information about an element’s position in a sequence to its representation</a:t>
            </a:r>
          </a:p>
          <a:p>
            <a:r>
              <a:rPr lang="en-US" dirty="0"/>
              <a:t>Element wise addition of sinusoidal encoding</a:t>
            </a:r>
          </a:p>
          <a:p>
            <a:endParaRPr lang="en-US" dirty="0"/>
          </a:p>
          <a:p>
            <a:endParaRPr lang="en-US" dirty="0"/>
          </a:p>
        </p:txBody>
      </p:sp>
      <p:pic>
        <p:nvPicPr>
          <p:cNvPr id="4" name="Picture 3">
            <a:extLst>
              <a:ext uri="{FF2B5EF4-FFF2-40B4-BE49-F238E27FC236}">
                <a16:creationId xmlns:a16="http://schemas.microsoft.com/office/drawing/2014/main" id="{B94E19A2-0C0D-953D-CC6D-3E0F7977DDE5}"/>
              </a:ext>
            </a:extLst>
          </p:cNvPr>
          <p:cNvPicPr>
            <a:picLocks noChangeAspect="1"/>
          </p:cNvPicPr>
          <p:nvPr/>
        </p:nvPicPr>
        <p:blipFill rotWithShape="1">
          <a:blip r:embed="rId3"/>
          <a:srcRect l="-1" r="13763"/>
          <a:stretch/>
        </p:blipFill>
        <p:spPr>
          <a:xfrm>
            <a:off x="3976766" y="975360"/>
            <a:ext cx="5004674" cy="4076700"/>
          </a:xfrm>
          <a:prstGeom prst="rect">
            <a:avLst/>
          </a:prstGeom>
        </p:spPr>
      </p:pic>
      <p:grpSp>
        <p:nvGrpSpPr>
          <p:cNvPr id="5" name="Group 4">
            <a:extLst>
              <a:ext uri="{FF2B5EF4-FFF2-40B4-BE49-F238E27FC236}">
                <a16:creationId xmlns:a16="http://schemas.microsoft.com/office/drawing/2014/main" id="{C0CA71BE-EB2F-89F5-0DFF-62D38BEB70F2}"/>
              </a:ext>
            </a:extLst>
          </p:cNvPr>
          <p:cNvGrpSpPr/>
          <p:nvPr/>
        </p:nvGrpSpPr>
        <p:grpSpPr>
          <a:xfrm>
            <a:off x="878662" y="3366922"/>
            <a:ext cx="2013976" cy="581720"/>
            <a:chOff x="9090079" y="3554896"/>
            <a:chExt cx="2013976" cy="581720"/>
          </a:xfrm>
        </p:grpSpPr>
        <p:grpSp>
          <p:nvGrpSpPr>
            <p:cNvPr id="6" name="Group 5">
              <a:extLst>
                <a:ext uri="{FF2B5EF4-FFF2-40B4-BE49-F238E27FC236}">
                  <a16:creationId xmlns:a16="http://schemas.microsoft.com/office/drawing/2014/main" id="{53452F14-4AD1-1DEB-47C7-AF203C615BA1}"/>
                </a:ext>
              </a:extLst>
            </p:cNvPr>
            <p:cNvGrpSpPr/>
            <p:nvPr/>
          </p:nvGrpSpPr>
          <p:grpSpPr>
            <a:xfrm>
              <a:off x="10239039" y="3667078"/>
              <a:ext cx="865016" cy="363600"/>
              <a:chOff x="9432031" y="5411242"/>
              <a:chExt cx="865016" cy="363600"/>
            </a:xfrm>
          </p:grpSpPr>
          <p:sp>
            <p:nvSpPr>
              <p:cNvPr id="10" name="Flowchart: Or 49">
                <a:extLst>
                  <a:ext uri="{FF2B5EF4-FFF2-40B4-BE49-F238E27FC236}">
                    <a16:creationId xmlns:a16="http://schemas.microsoft.com/office/drawing/2014/main" id="{B9E4DD78-BC89-947D-B9DC-ACDEF23C17F3}"/>
                  </a:ext>
                </a:extLst>
              </p:cNvPr>
              <p:cNvSpPr/>
              <p:nvPr/>
            </p:nvSpPr>
            <p:spPr>
              <a:xfrm>
                <a:off x="10106176" y="5508442"/>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11" name="Oval 10">
                <a:extLst>
                  <a:ext uri="{FF2B5EF4-FFF2-40B4-BE49-F238E27FC236}">
                    <a16:creationId xmlns:a16="http://schemas.microsoft.com/office/drawing/2014/main" id="{FFDDF3CA-60A5-1C09-F39A-46952DC88D47}"/>
                  </a:ext>
                </a:extLst>
              </p:cNvPr>
              <p:cNvSpPr/>
              <p:nvPr/>
            </p:nvSpPr>
            <p:spPr>
              <a:xfrm flipH="1">
                <a:off x="9432031" y="5411242"/>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12" name="Connector: Curved 89">
                <a:extLst>
                  <a:ext uri="{FF2B5EF4-FFF2-40B4-BE49-F238E27FC236}">
                    <a16:creationId xmlns:a16="http://schemas.microsoft.com/office/drawing/2014/main" id="{51223F57-9A90-ADD3-EEB8-E3C90041AA29}"/>
                  </a:ext>
                </a:extLst>
              </p:cNvPr>
              <p:cNvCxnSpPr>
                <a:cxnSpLocks/>
              </p:cNvCxnSpPr>
              <p:nvPr/>
            </p:nvCxnSpPr>
            <p:spPr>
              <a:xfrm rot="8007504" flipH="1" flipV="1">
                <a:off x="9496811" y="5459793"/>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D326D12-5088-DCE6-6E94-AAA1447B7410}"/>
                  </a:ext>
                </a:extLst>
              </p:cNvPr>
              <p:cNvCxnSpPr>
                <a:cxnSpLocks/>
              </p:cNvCxnSpPr>
              <p:nvPr/>
            </p:nvCxnSpPr>
            <p:spPr>
              <a:xfrm>
                <a:off x="9821162" y="5601929"/>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50493D6B-0B97-A51E-EEAE-2C1E0A8238B2}"/>
                </a:ext>
              </a:extLst>
            </p:cNvPr>
            <p:cNvSpPr txBox="1"/>
            <p:nvPr/>
          </p:nvSpPr>
          <p:spPr>
            <a:xfrm>
              <a:off x="9090079" y="3571879"/>
              <a:ext cx="1267271" cy="553998"/>
            </a:xfrm>
            <a:prstGeom prst="rect">
              <a:avLst/>
            </a:prstGeom>
            <a:noFill/>
          </p:spPr>
          <p:txBody>
            <a:bodyPr wrap="square" rtlCol="0">
              <a:spAutoFit/>
            </a:bodyPr>
            <a:lstStyle/>
            <a:p>
              <a:pPr algn="ctr"/>
              <a:r>
                <a:rPr lang="en-US" sz="1500"/>
                <a:t>Positional Encoding</a:t>
              </a:r>
            </a:p>
          </p:txBody>
        </p:sp>
        <p:cxnSp>
          <p:nvCxnSpPr>
            <p:cNvPr id="8" name="Straight Arrow Connector 7">
              <a:extLst>
                <a:ext uri="{FF2B5EF4-FFF2-40B4-BE49-F238E27FC236}">
                  <a16:creationId xmlns:a16="http://schemas.microsoft.com/office/drawing/2014/main" id="{AB92B6DC-7435-5E55-DB30-26DED2E16099}"/>
                </a:ext>
              </a:extLst>
            </p:cNvPr>
            <p:cNvCxnSpPr>
              <a:cxnSpLocks/>
            </p:cNvCxnSpPr>
            <p:nvPr/>
          </p:nvCxnSpPr>
          <p:spPr>
            <a:xfrm flipH="1" flipV="1">
              <a:off x="11009631" y="3938944"/>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CBA738-E64D-1B43-1735-02F21E818937}"/>
                </a:ext>
              </a:extLst>
            </p:cNvPr>
            <p:cNvCxnSpPr>
              <a:cxnSpLocks/>
            </p:cNvCxnSpPr>
            <p:nvPr/>
          </p:nvCxnSpPr>
          <p:spPr>
            <a:xfrm flipH="1" flipV="1">
              <a:off x="11015727" y="355489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673E24D-414D-67B8-C0DD-8597B468CB9C}"/>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2295180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2BA5E-C93F-210B-FD02-01DBBB6B2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8CAB6B-EC6F-1C46-2B3B-1C2C00382BB4}"/>
              </a:ext>
            </a:extLst>
          </p:cNvPr>
          <p:cNvSpPr>
            <a:spLocks noGrp="1"/>
          </p:cNvSpPr>
          <p:nvPr>
            <p:ph type="title"/>
          </p:nvPr>
        </p:nvSpPr>
        <p:spPr/>
        <p:txBody>
          <a:bodyPr/>
          <a:lstStyle/>
          <a:p>
            <a:r>
              <a:rPr lang="en-US" dirty="0"/>
              <a:t>Attention block</a:t>
            </a:r>
          </a:p>
        </p:txBody>
      </p:sp>
      <p:sp>
        <p:nvSpPr>
          <p:cNvPr id="3" name="Text Placeholder 2">
            <a:extLst>
              <a:ext uri="{FF2B5EF4-FFF2-40B4-BE49-F238E27FC236}">
                <a16:creationId xmlns:a16="http://schemas.microsoft.com/office/drawing/2014/main" id="{782CA23C-A12F-D543-E695-0282D7F6DE3B}"/>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EE11724D-3BAF-60EC-F4E8-FC6159ED8D4C}"/>
              </a:ext>
            </a:extLst>
          </p:cNvPr>
          <p:cNvPicPr>
            <a:picLocks noChangeAspect="1"/>
          </p:cNvPicPr>
          <p:nvPr/>
        </p:nvPicPr>
        <p:blipFill>
          <a:blip r:embed="rId2"/>
          <a:stretch>
            <a:fillRect/>
          </a:stretch>
        </p:blipFill>
        <p:spPr>
          <a:xfrm>
            <a:off x="190496" y="1390650"/>
            <a:ext cx="5909854" cy="2393046"/>
          </a:xfrm>
          <a:prstGeom prst="rect">
            <a:avLst/>
          </a:prstGeom>
        </p:spPr>
      </p:pic>
      <p:sp>
        <p:nvSpPr>
          <p:cNvPr id="5" name="TextBox 4">
            <a:extLst>
              <a:ext uri="{FF2B5EF4-FFF2-40B4-BE49-F238E27FC236}">
                <a16:creationId xmlns:a16="http://schemas.microsoft.com/office/drawing/2014/main" id="{22F65AE2-CF79-C08E-3E0A-72F3E50B66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A yellow and purple squares&#10;&#10;Description automatically generated">
            <a:extLst>
              <a:ext uri="{FF2B5EF4-FFF2-40B4-BE49-F238E27FC236}">
                <a16:creationId xmlns:a16="http://schemas.microsoft.com/office/drawing/2014/main" id="{99D07AFC-F50E-A992-FA8D-59CD605A5610}"/>
              </a:ext>
            </a:extLst>
          </p:cNvPr>
          <p:cNvPicPr>
            <a:picLocks noChangeAspect="1"/>
          </p:cNvPicPr>
          <p:nvPr/>
        </p:nvPicPr>
        <p:blipFill>
          <a:blip r:embed="rId3"/>
          <a:stretch>
            <a:fillRect/>
          </a:stretch>
        </p:blipFill>
        <p:spPr>
          <a:xfrm>
            <a:off x="6040582" y="0"/>
            <a:ext cx="3147976" cy="2279569"/>
          </a:xfrm>
          <a:prstGeom prst="rect">
            <a:avLst/>
          </a:prstGeom>
        </p:spPr>
      </p:pic>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7348DC10-C482-EFB0-24DB-0D4951003CA9}"/>
                  </a:ext>
                </a:extLst>
              </p:cNvPr>
              <p:cNvSpPr/>
              <p:nvPr/>
            </p:nvSpPr>
            <p:spPr>
              <a:xfrm>
                <a:off x="5186126" y="2508331"/>
                <a:ext cx="3147976" cy="953325"/>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CA" sz="1400" b="0" i="1" smtClean="0">
                        <a:solidFill>
                          <a:schemeClr val="tx1"/>
                        </a:solidFill>
                        <a:latin typeface="Cambria Math" panose="02040503050406030204" pitchFamily="18" charset="0"/>
                      </a:rPr>
                      <m:t>−1</m:t>
                    </m:r>
                    <m:r>
                      <a:rPr lang="en-CA" sz="1400" b="0" i="1" smtClean="0">
                        <a:solidFill>
                          <a:schemeClr val="tx1"/>
                        </a:solidFill>
                        <a:latin typeface="Cambria Math" panose="02040503050406030204" pitchFamily="18" charset="0"/>
                      </a:rPr>
                      <m:t>𝑒</m:t>
                    </m:r>
                    <m:r>
                      <a:rPr lang="en-CA" sz="1400" b="0" i="1" smtClean="0">
                        <a:solidFill>
                          <a:schemeClr val="tx1"/>
                        </a:solidFill>
                        <a:latin typeface="Cambria Math" panose="02040503050406030204" pitchFamily="18" charset="0"/>
                      </a:rPr>
                      <m:t>9</m:t>
                    </m:r>
                  </m:oMath>
                </a14:m>
                <a:r>
                  <a:rPr lang="en-US" sz="1400" dirty="0">
                    <a:solidFill>
                      <a:schemeClr val="tx1"/>
                    </a:solidFill>
                  </a:rPr>
                  <a:t> is a </a:t>
                </a:r>
                <a:r>
                  <a:rPr lang="en-US" dirty="0">
                    <a:solidFill>
                      <a:schemeClr val="tx1"/>
                    </a:solidFill>
                  </a:rPr>
                  <a:t>large negative </a:t>
                </a:r>
                <a:r>
                  <a:rPr lang="en-US" sz="1400" dirty="0">
                    <a:solidFill>
                      <a:schemeClr val="tx1"/>
                    </a:solidFill>
                  </a:rPr>
                  <a:t>number, which leads to </a:t>
                </a:r>
                <a:r>
                  <a:rPr lang="en-US" sz="1400" dirty="0" err="1">
                    <a:solidFill>
                      <a:schemeClr val="tx1"/>
                    </a:solidFill>
                  </a:rPr>
                  <a:t>softmax</a:t>
                </a:r>
                <a:r>
                  <a:rPr lang="en-US" sz="1400" dirty="0">
                    <a:solidFill>
                      <a:schemeClr val="tx1"/>
                    </a:solidFill>
                  </a:rPr>
                  <a:t>(-1e9)</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xmlns="">
          <p:sp>
            <p:nvSpPr>
              <p:cNvPr id="8" name="Rounded Rectangular Callout 7">
                <a:extLst>
                  <a:ext uri="{FF2B5EF4-FFF2-40B4-BE49-F238E27FC236}">
                    <a16:creationId xmlns:a16="http://schemas.microsoft.com/office/drawing/2014/main" id="{7348DC10-C482-EFB0-24DB-0D4951003CA9}"/>
                  </a:ext>
                </a:extLst>
              </p:cNvPr>
              <p:cNvSpPr>
                <a:spLocks noRot="1" noChangeAspect="1" noMove="1" noResize="1" noEditPoints="1" noAdjustHandles="1" noChangeArrowheads="1" noChangeShapeType="1" noTextEdit="1"/>
              </p:cNvSpPr>
              <p:nvPr/>
            </p:nvSpPr>
            <p:spPr>
              <a:xfrm>
                <a:off x="5186126" y="2508331"/>
                <a:ext cx="3147976" cy="953325"/>
              </a:xfrm>
              <a:prstGeom prst="wedgeRoundRectCallout">
                <a:avLst>
                  <a:gd name="adj1" fmla="val -62428"/>
                  <a:gd name="adj2" fmla="val -23214"/>
                  <a:gd name="adj3" fmla="val 16667"/>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35571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A60C-DDDD-254C-EDAD-F7F8C2D60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8652B-0972-769E-6B85-7819F5B47001}"/>
              </a:ext>
            </a:extLst>
          </p:cNvPr>
          <p:cNvSpPr>
            <a:spLocks noGrp="1"/>
          </p:cNvSpPr>
          <p:nvPr>
            <p:ph type="title"/>
          </p:nvPr>
        </p:nvSpPr>
        <p:spPr/>
        <p:txBody>
          <a:bodyPr/>
          <a:lstStyle/>
          <a:p>
            <a:r>
              <a:rPr lang="en-US" dirty="0"/>
              <a:t>Multi-Head Attention</a:t>
            </a:r>
          </a:p>
        </p:txBody>
      </p:sp>
      <p:sp>
        <p:nvSpPr>
          <p:cNvPr id="3" name="Text Placeholder 2">
            <a:extLst>
              <a:ext uri="{FF2B5EF4-FFF2-40B4-BE49-F238E27FC236}">
                <a16:creationId xmlns:a16="http://schemas.microsoft.com/office/drawing/2014/main" id="{805CE7CD-125B-C558-EFB4-059315AC1EE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D941FD4F-C2F8-FDBA-5B54-84CAC35EE088}"/>
              </a:ext>
            </a:extLst>
          </p:cNvPr>
          <p:cNvPicPr>
            <a:picLocks noChangeAspect="1"/>
          </p:cNvPicPr>
          <p:nvPr/>
        </p:nvPicPr>
        <p:blipFill rotWithShape="1">
          <a:blip r:embed="rId2"/>
          <a:srcRect l="3422" r="26544"/>
          <a:stretch/>
        </p:blipFill>
        <p:spPr>
          <a:xfrm>
            <a:off x="533919" y="2185046"/>
            <a:ext cx="3645614" cy="1948007"/>
          </a:xfrm>
          <a:prstGeom prst="rect">
            <a:avLst/>
          </a:prstGeom>
        </p:spPr>
      </p:pic>
      <p:pic>
        <p:nvPicPr>
          <p:cNvPr id="5" name="Picture 4">
            <a:extLst>
              <a:ext uri="{FF2B5EF4-FFF2-40B4-BE49-F238E27FC236}">
                <a16:creationId xmlns:a16="http://schemas.microsoft.com/office/drawing/2014/main" id="{3A2D3505-822B-503A-7077-DF50CC66D9DD}"/>
              </a:ext>
            </a:extLst>
          </p:cNvPr>
          <p:cNvPicPr>
            <a:picLocks noChangeAspect="1"/>
          </p:cNvPicPr>
          <p:nvPr/>
        </p:nvPicPr>
        <p:blipFill rotWithShape="1">
          <a:blip r:embed="rId3"/>
          <a:srcRect l="7817" r="8696" b="3342"/>
          <a:stretch/>
        </p:blipFill>
        <p:spPr>
          <a:xfrm>
            <a:off x="4572000" y="675277"/>
            <a:ext cx="4352514" cy="4408423"/>
          </a:xfrm>
          <a:prstGeom prst="rect">
            <a:avLst/>
          </a:prstGeom>
        </p:spPr>
      </p:pic>
      <p:sp>
        <p:nvSpPr>
          <p:cNvPr id="6" name="TextBox 5">
            <a:extLst>
              <a:ext uri="{FF2B5EF4-FFF2-40B4-BE49-F238E27FC236}">
                <a16:creationId xmlns:a16="http://schemas.microsoft.com/office/drawing/2014/main" id="{DC41B3D9-655D-C165-F20E-274ABD1C6274}"/>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2172345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50CA4-0B13-A39A-6A47-65423A100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D6F1E-F14F-1807-E43A-CC742D9254D2}"/>
              </a:ext>
            </a:extLst>
          </p:cNvPr>
          <p:cNvSpPr>
            <a:spLocks noGrp="1"/>
          </p:cNvSpPr>
          <p:nvPr>
            <p:ph type="title"/>
          </p:nvPr>
        </p:nvSpPr>
        <p:spPr/>
        <p:txBody>
          <a:bodyPr/>
          <a:lstStyle/>
          <a:p>
            <a:r>
              <a:rPr lang="en-US" dirty="0" err="1"/>
              <a:t>FeedForward</a:t>
            </a:r>
            <a:r>
              <a:rPr lang="en-US" dirty="0"/>
              <a:t> Layer </a:t>
            </a:r>
          </a:p>
        </p:txBody>
      </p:sp>
      <p:sp>
        <p:nvSpPr>
          <p:cNvPr id="3" name="Text Placeholder 2">
            <a:extLst>
              <a:ext uri="{FF2B5EF4-FFF2-40B4-BE49-F238E27FC236}">
                <a16:creationId xmlns:a16="http://schemas.microsoft.com/office/drawing/2014/main" id="{AB9D47D8-D880-5071-685E-33D81860593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CD20125-C770-4BA8-BF58-8F586766B0A1}"/>
              </a:ext>
            </a:extLst>
          </p:cNvPr>
          <p:cNvPicPr>
            <a:picLocks noChangeAspect="1"/>
          </p:cNvPicPr>
          <p:nvPr/>
        </p:nvPicPr>
        <p:blipFill rotWithShape="1">
          <a:blip r:embed="rId2"/>
          <a:srcRect r="27288"/>
          <a:stretch/>
        </p:blipFill>
        <p:spPr>
          <a:xfrm>
            <a:off x="1414466" y="1599610"/>
            <a:ext cx="5754286" cy="3077573"/>
          </a:xfrm>
          <a:prstGeom prst="rect">
            <a:avLst/>
          </a:prstGeom>
        </p:spPr>
      </p:pic>
      <p:sp>
        <p:nvSpPr>
          <p:cNvPr id="5" name="TextBox 4">
            <a:extLst>
              <a:ext uri="{FF2B5EF4-FFF2-40B4-BE49-F238E27FC236}">
                <a16:creationId xmlns:a16="http://schemas.microsoft.com/office/drawing/2014/main" id="{D92DADD1-0694-A2D9-1DBD-014490327D5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1547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2"/>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5"/>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6"/>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7"/>
                <a:stretch>
                  <a:fillRect l="-3488" r="-1163" b="-1304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30820C1-C964-4067-52A7-E5C2114DDC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87" y="1781073"/>
            <a:ext cx="5893772" cy="31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26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17D4-BEAE-590E-DAD4-92BC0DBD1472}"/>
              </a:ext>
            </a:extLst>
          </p:cNvPr>
          <p:cNvSpPr>
            <a:spLocks noGrp="1"/>
          </p:cNvSpPr>
          <p:nvPr>
            <p:ph type="title"/>
          </p:nvPr>
        </p:nvSpPr>
        <p:spPr/>
        <p:txBody>
          <a:bodyPr/>
          <a:lstStyle/>
          <a:p>
            <a:r>
              <a:rPr lang="en-US" dirty="0"/>
              <a:t>Sublayer Connections</a:t>
            </a:r>
          </a:p>
        </p:txBody>
      </p:sp>
      <p:sp>
        <p:nvSpPr>
          <p:cNvPr id="3" name="Text Placeholder 2">
            <a:extLst>
              <a:ext uri="{FF2B5EF4-FFF2-40B4-BE49-F238E27FC236}">
                <a16:creationId xmlns:a16="http://schemas.microsoft.com/office/drawing/2014/main" id="{BC7433FF-E70A-BD8E-C3A7-54402783C33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7C539CF-688B-DF10-D64C-F54CE54639D2}"/>
              </a:ext>
            </a:extLst>
          </p:cNvPr>
          <p:cNvPicPr>
            <a:picLocks noChangeAspect="1"/>
          </p:cNvPicPr>
          <p:nvPr/>
        </p:nvPicPr>
        <p:blipFill>
          <a:blip r:embed="rId2"/>
          <a:stretch>
            <a:fillRect/>
          </a:stretch>
        </p:blipFill>
        <p:spPr>
          <a:xfrm>
            <a:off x="1644989" y="1787546"/>
            <a:ext cx="5854021" cy="2680677"/>
          </a:xfrm>
          <a:prstGeom prst="rect">
            <a:avLst/>
          </a:prstGeom>
        </p:spPr>
      </p:pic>
      <p:sp>
        <p:nvSpPr>
          <p:cNvPr id="5" name="TextBox 4">
            <a:extLst>
              <a:ext uri="{FF2B5EF4-FFF2-40B4-BE49-F238E27FC236}">
                <a16:creationId xmlns:a16="http://schemas.microsoft.com/office/drawing/2014/main" id="{2E1A85FD-1B53-DD92-7A02-5620587025A6}"/>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964057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AE31-3D05-77CD-0368-85CBD62C25AF}"/>
              </a:ext>
            </a:extLst>
          </p:cNvPr>
          <p:cNvSpPr>
            <a:spLocks noGrp="1"/>
          </p:cNvSpPr>
          <p:nvPr>
            <p:ph type="title"/>
          </p:nvPr>
        </p:nvSpPr>
        <p:spPr/>
        <p:txBody>
          <a:bodyPr/>
          <a:lstStyle/>
          <a:p>
            <a:r>
              <a:rPr lang="en-US" dirty="0"/>
              <a:t>Encoder Layer </a:t>
            </a:r>
          </a:p>
        </p:txBody>
      </p:sp>
      <p:sp>
        <p:nvSpPr>
          <p:cNvPr id="3" name="Text Placeholder 2">
            <a:extLst>
              <a:ext uri="{FF2B5EF4-FFF2-40B4-BE49-F238E27FC236}">
                <a16:creationId xmlns:a16="http://schemas.microsoft.com/office/drawing/2014/main" id="{C88E0C25-DB27-C83B-4D80-0633CC05A17C}"/>
              </a:ext>
            </a:extLst>
          </p:cNvPr>
          <p:cNvSpPr>
            <a:spLocks noGrp="1"/>
          </p:cNvSpPr>
          <p:nvPr>
            <p:ph type="body" sz="quarter" idx="16"/>
          </p:nvPr>
        </p:nvSpPr>
        <p:spPr/>
        <p:txBody>
          <a:bodyPr/>
          <a:lstStyle/>
          <a:p>
            <a:endParaRPr lang="en-US"/>
          </a:p>
        </p:txBody>
      </p:sp>
      <p:grpSp>
        <p:nvGrpSpPr>
          <p:cNvPr id="4" name="Group 3">
            <a:extLst>
              <a:ext uri="{FF2B5EF4-FFF2-40B4-BE49-F238E27FC236}">
                <a16:creationId xmlns:a16="http://schemas.microsoft.com/office/drawing/2014/main" id="{3C1063EA-DA43-8A20-B02B-D47458F29AEB}"/>
              </a:ext>
            </a:extLst>
          </p:cNvPr>
          <p:cNvGrpSpPr/>
          <p:nvPr/>
        </p:nvGrpSpPr>
        <p:grpSpPr>
          <a:xfrm>
            <a:off x="631888" y="1568266"/>
            <a:ext cx="5318243" cy="3188043"/>
            <a:chOff x="909320" y="1711538"/>
            <a:chExt cx="6850655" cy="3746892"/>
          </a:xfrm>
        </p:grpSpPr>
        <p:pic>
          <p:nvPicPr>
            <p:cNvPr id="5" name="Picture 4">
              <a:extLst>
                <a:ext uri="{FF2B5EF4-FFF2-40B4-BE49-F238E27FC236}">
                  <a16:creationId xmlns:a16="http://schemas.microsoft.com/office/drawing/2014/main" id="{CD7731BC-EFB2-E14F-089C-B260E7B5488E}"/>
                </a:ext>
              </a:extLst>
            </p:cNvPr>
            <p:cNvPicPr>
              <a:picLocks noChangeAspect="1"/>
            </p:cNvPicPr>
            <p:nvPr/>
          </p:nvPicPr>
          <p:blipFill>
            <a:blip r:embed="rId2"/>
            <a:srcRect r="11859"/>
            <a:stretch/>
          </p:blipFill>
          <p:spPr>
            <a:xfrm>
              <a:off x="909320" y="1711538"/>
              <a:ext cx="6850655" cy="3746892"/>
            </a:xfrm>
            <a:prstGeom prst="rect">
              <a:avLst/>
            </a:prstGeom>
          </p:spPr>
        </p:pic>
        <p:sp>
          <p:nvSpPr>
            <p:cNvPr id="6" name="Rectangle 5">
              <a:extLst>
                <a:ext uri="{FF2B5EF4-FFF2-40B4-BE49-F238E27FC236}">
                  <a16:creationId xmlns:a16="http://schemas.microsoft.com/office/drawing/2014/main" id="{2EB5F426-77A9-8E42-4620-A6E3920E09DE}"/>
                </a:ext>
              </a:extLst>
            </p:cNvPr>
            <p:cNvSpPr/>
            <p:nvPr/>
          </p:nvSpPr>
          <p:spPr>
            <a:xfrm>
              <a:off x="1895707" y="3611030"/>
              <a:ext cx="5229922"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39E442-506C-9DB1-7CB9-98FF2F755E13}"/>
                </a:ext>
              </a:extLst>
            </p:cNvPr>
            <p:cNvSpPr/>
            <p:nvPr/>
          </p:nvSpPr>
          <p:spPr>
            <a:xfrm>
              <a:off x="1895707" y="3172099"/>
              <a:ext cx="2274849"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064FB7-0133-1C7F-29A4-7257C6D739E2}"/>
                </a:ext>
              </a:extLst>
            </p:cNvPr>
            <p:cNvSpPr/>
            <p:nvPr/>
          </p:nvSpPr>
          <p:spPr>
            <a:xfrm>
              <a:off x="1895707" y="3384813"/>
              <a:ext cx="2787805" cy="160435"/>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B83AEE-128C-660A-8D3D-5F74C61D044C}"/>
                </a:ext>
              </a:extLst>
            </p:cNvPr>
            <p:cNvSpPr/>
            <p:nvPr/>
          </p:nvSpPr>
          <p:spPr>
            <a:xfrm>
              <a:off x="1893231" y="4779592"/>
              <a:ext cx="5555783" cy="16043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6A9E0A-F763-7A08-1ADC-E67840EAF5FD}"/>
                </a:ext>
              </a:extLst>
            </p:cNvPr>
            <p:cNvSpPr/>
            <p:nvPr/>
          </p:nvSpPr>
          <p:spPr>
            <a:xfrm>
              <a:off x="2471854" y="5011988"/>
              <a:ext cx="3326780" cy="13447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pic>
        <p:nvPicPr>
          <p:cNvPr id="87" name="Picture 86">
            <a:extLst>
              <a:ext uri="{FF2B5EF4-FFF2-40B4-BE49-F238E27FC236}">
                <a16:creationId xmlns:a16="http://schemas.microsoft.com/office/drawing/2014/main" id="{80EF455E-4CFC-36AE-E8E9-F83508D45F79}"/>
              </a:ext>
            </a:extLst>
          </p:cNvPr>
          <p:cNvPicPr>
            <a:picLocks noChangeAspect="1"/>
          </p:cNvPicPr>
          <p:nvPr/>
        </p:nvPicPr>
        <p:blipFill>
          <a:blip r:embed="rId3"/>
          <a:stretch>
            <a:fillRect/>
          </a:stretch>
        </p:blipFill>
        <p:spPr>
          <a:xfrm>
            <a:off x="6002383" y="1770945"/>
            <a:ext cx="3141617" cy="2760815"/>
          </a:xfrm>
          <a:prstGeom prst="rect">
            <a:avLst/>
          </a:prstGeom>
        </p:spPr>
      </p:pic>
      <p:sp>
        <p:nvSpPr>
          <p:cNvPr id="88" name="TextBox 87">
            <a:extLst>
              <a:ext uri="{FF2B5EF4-FFF2-40B4-BE49-F238E27FC236}">
                <a16:creationId xmlns:a16="http://schemas.microsoft.com/office/drawing/2014/main" id="{E97747FC-E963-9217-6440-D7C4AA4CE21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8279220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B760-DB0B-5DD8-AC18-79826651E6CF}"/>
              </a:ext>
            </a:extLst>
          </p:cNvPr>
          <p:cNvSpPr>
            <a:spLocks noGrp="1"/>
          </p:cNvSpPr>
          <p:nvPr>
            <p:ph type="title"/>
          </p:nvPr>
        </p:nvSpPr>
        <p:spPr/>
        <p:txBody>
          <a:bodyPr/>
          <a:lstStyle/>
          <a:p>
            <a:r>
              <a:rPr lang="en-US" dirty="0"/>
              <a:t>Decoder Layer </a:t>
            </a:r>
          </a:p>
        </p:txBody>
      </p:sp>
      <p:sp>
        <p:nvSpPr>
          <p:cNvPr id="3" name="Text Placeholder 2">
            <a:extLst>
              <a:ext uri="{FF2B5EF4-FFF2-40B4-BE49-F238E27FC236}">
                <a16:creationId xmlns:a16="http://schemas.microsoft.com/office/drawing/2014/main" id="{13B270A6-55C5-4A1E-D5F1-9C667AC122FC}"/>
              </a:ext>
            </a:extLst>
          </p:cNvPr>
          <p:cNvSpPr>
            <a:spLocks noGrp="1"/>
          </p:cNvSpPr>
          <p:nvPr>
            <p:ph type="body" sz="quarter" idx="16"/>
          </p:nvPr>
        </p:nvSpPr>
        <p:spPr/>
        <p:txBody>
          <a:bodyPr/>
          <a:lstStyle/>
          <a:p>
            <a:r>
              <a:rPr lang="en-US" dirty="0"/>
              <a:t>Same as encoder layers other than:</a:t>
            </a:r>
          </a:p>
          <a:p>
            <a:pPr lvl="1"/>
            <a:r>
              <a:rPr lang="en-US" dirty="0"/>
              <a:t>the additional multi-head attention block to preform </a:t>
            </a:r>
            <a:br>
              <a:rPr lang="en-US" dirty="0"/>
            </a:br>
            <a:r>
              <a:rPr lang="en-US" dirty="0"/>
              <a:t>cross-attention with the output representation from the encoder</a:t>
            </a:r>
          </a:p>
          <a:p>
            <a:endParaRPr lang="en-US" dirty="0"/>
          </a:p>
        </p:txBody>
      </p:sp>
      <p:pic>
        <p:nvPicPr>
          <p:cNvPr id="4" name="Picture 3">
            <a:extLst>
              <a:ext uri="{FF2B5EF4-FFF2-40B4-BE49-F238E27FC236}">
                <a16:creationId xmlns:a16="http://schemas.microsoft.com/office/drawing/2014/main" id="{3BCE9615-0077-7E92-1F95-5E8E48CD2B4E}"/>
              </a:ext>
            </a:extLst>
          </p:cNvPr>
          <p:cNvPicPr>
            <a:picLocks noChangeAspect="1"/>
          </p:cNvPicPr>
          <p:nvPr/>
        </p:nvPicPr>
        <p:blipFill>
          <a:blip r:embed="rId2"/>
          <a:stretch>
            <a:fillRect/>
          </a:stretch>
        </p:blipFill>
        <p:spPr>
          <a:xfrm>
            <a:off x="870543" y="2195549"/>
            <a:ext cx="4791533" cy="2776571"/>
          </a:xfrm>
          <a:prstGeom prst="rect">
            <a:avLst/>
          </a:prstGeom>
        </p:spPr>
      </p:pic>
      <p:pic>
        <p:nvPicPr>
          <p:cNvPr id="44" name="Picture 43" descr="A diagram of a process&#10;&#10;Description automatically generated">
            <a:extLst>
              <a:ext uri="{FF2B5EF4-FFF2-40B4-BE49-F238E27FC236}">
                <a16:creationId xmlns:a16="http://schemas.microsoft.com/office/drawing/2014/main" id="{E959A1D9-4E4D-04CF-D528-5671B3E7C2A9}"/>
              </a:ext>
            </a:extLst>
          </p:cNvPr>
          <p:cNvPicPr>
            <a:picLocks noChangeAspect="1"/>
          </p:cNvPicPr>
          <p:nvPr/>
        </p:nvPicPr>
        <p:blipFill>
          <a:blip r:embed="rId3"/>
          <a:stretch>
            <a:fillRect/>
          </a:stretch>
        </p:blipFill>
        <p:spPr>
          <a:xfrm>
            <a:off x="5954579" y="2195549"/>
            <a:ext cx="2957258" cy="2642329"/>
          </a:xfrm>
          <a:prstGeom prst="rect">
            <a:avLst/>
          </a:prstGeom>
        </p:spPr>
      </p:pic>
      <p:sp>
        <p:nvSpPr>
          <p:cNvPr id="45" name="TextBox 44">
            <a:extLst>
              <a:ext uri="{FF2B5EF4-FFF2-40B4-BE49-F238E27FC236}">
                <a16:creationId xmlns:a16="http://schemas.microsoft.com/office/drawing/2014/main" id="{CC8DDDD7-E849-FBF4-3428-C625B1E31E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5966294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6F0C-3984-F331-8816-C269D997CD44}"/>
              </a:ext>
            </a:extLst>
          </p:cNvPr>
          <p:cNvSpPr>
            <a:spLocks noGrp="1"/>
          </p:cNvSpPr>
          <p:nvPr>
            <p:ph type="title"/>
          </p:nvPr>
        </p:nvSpPr>
        <p:spPr/>
        <p:txBody>
          <a:bodyPr/>
          <a:lstStyle/>
          <a:p>
            <a:r>
              <a:rPr lang="en-US" dirty="0"/>
              <a:t>The Prediction Head </a:t>
            </a:r>
          </a:p>
        </p:txBody>
      </p:sp>
      <p:sp>
        <p:nvSpPr>
          <p:cNvPr id="3" name="Text Placeholder 2">
            <a:extLst>
              <a:ext uri="{FF2B5EF4-FFF2-40B4-BE49-F238E27FC236}">
                <a16:creationId xmlns:a16="http://schemas.microsoft.com/office/drawing/2014/main" id="{EE381143-22F7-D44D-EACB-64C1BB518131}"/>
              </a:ext>
            </a:extLst>
          </p:cNvPr>
          <p:cNvSpPr>
            <a:spLocks noGrp="1"/>
          </p:cNvSpPr>
          <p:nvPr>
            <p:ph type="body" sz="quarter" idx="16"/>
          </p:nvPr>
        </p:nvSpPr>
        <p:spPr>
          <a:xfrm>
            <a:off x="533920" y="1390650"/>
            <a:ext cx="7512800" cy="3077573"/>
          </a:xfrm>
        </p:spPr>
        <p:txBody>
          <a:bodyPr/>
          <a:lstStyle/>
          <a:p>
            <a:r>
              <a:rPr lang="en-US" dirty="0"/>
              <a:t>A final linear mapping</a:t>
            </a:r>
          </a:p>
          <a:p>
            <a:r>
              <a:rPr lang="en-US" dirty="0"/>
              <a:t>Apply </a:t>
            </a:r>
            <a:r>
              <a:rPr lang="en-US" dirty="0" err="1"/>
              <a:t>softmax</a:t>
            </a:r>
            <a:r>
              <a:rPr lang="en-US" dirty="0"/>
              <a:t> to convert logits to probabilities</a:t>
            </a:r>
          </a:p>
          <a:p>
            <a:endParaRPr lang="en-US" dirty="0"/>
          </a:p>
        </p:txBody>
      </p:sp>
      <p:pic>
        <p:nvPicPr>
          <p:cNvPr id="4" name="Picture 3">
            <a:extLst>
              <a:ext uri="{FF2B5EF4-FFF2-40B4-BE49-F238E27FC236}">
                <a16:creationId xmlns:a16="http://schemas.microsoft.com/office/drawing/2014/main" id="{14D21959-0D8F-A0CE-BACB-5B9834EA8094}"/>
              </a:ext>
            </a:extLst>
          </p:cNvPr>
          <p:cNvPicPr>
            <a:picLocks noChangeAspect="1"/>
          </p:cNvPicPr>
          <p:nvPr/>
        </p:nvPicPr>
        <p:blipFill>
          <a:blip r:embed="rId2"/>
          <a:stretch>
            <a:fillRect/>
          </a:stretch>
        </p:blipFill>
        <p:spPr>
          <a:xfrm>
            <a:off x="665505" y="2218652"/>
            <a:ext cx="4718050" cy="2149790"/>
          </a:xfrm>
          <a:prstGeom prst="rect">
            <a:avLst/>
          </a:prstGeom>
        </p:spPr>
      </p:pic>
      <p:pic>
        <p:nvPicPr>
          <p:cNvPr id="5" name="Picture 4">
            <a:extLst>
              <a:ext uri="{FF2B5EF4-FFF2-40B4-BE49-F238E27FC236}">
                <a16:creationId xmlns:a16="http://schemas.microsoft.com/office/drawing/2014/main" id="{2AE9B931-D028-A8E8-E026-771FF9FE3078}"/>
              </a:ext>
            </a:extLst>
          </p:cNvPr>
          <p:cNvPicPr>
            <a:picLocks noChangeAspect="1"/>
          </p:cNvPicPr>
          <p:nvPr/>
        </p:nvPicPr>
        <p:blipFill>
          <a:blip r:embed="rId3"/>
          <a:stretch>
            <a:fillRect/>
          </a:stretch>
        </p:blipFill>
        <p:spPr>
          <a:xfrm>
            <a:off x="5515140" y="3163751"/>
            <a:ext cx="3578322" cy="1304472"/>
          </a:xfrm>
          <a:prstGeom prst="rect">
            <a:avLst/>
          </a:prstGeom>
        </p:spPr>
      </p:pic>
      <p:sp>
        <p:nvSpPr>
          <p:cNvPr id="6" name="TextBox 5">
            <a:extLst>
              <a:ext uri="{FF2B5EF4-FFF2-40B4-BE49-F238E27FC236}">
                <a16:creationId xmlns:a16="http://schemas.microsoft.com/office/drawing/2014/main" id="{1959949C-C734-5F96-BE84-E20DD0D4371B}"/>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4544073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0D7D-91A9-CA11-1551-47A4022F0EA1}"/>
              </a:ext>
            </a:extLst>
          </p:cNvPr>
          <p:cNvSpPr>
            <a:spLocks noGrp="1"/>
          </p:cNvSpPr>
          <p:nvPr>
            <p:ph type="title"/>
          </p:nvPr>
        </p:nvSpPr>
        <p:spPr/>
        <p:txBody>
          <a:bodyPr/>
          <a:lstStyle/>
          <a:p>
            <a:r>
              <a:rPr lang="en-US" dirty="0"/>
              <a:t>Build each block</a:t>
            </a:r>
          </a:p>
        </p:txBody>
      </p:sp>
      <p:sp>
        <p:nvSpPr>
          <p:cNvPr id="3" name="Text Placeholder 2">
            <a:extLst>
              <a:ext uri="{FF2B5EF4-FFF2-40B4-BE49-F238E27FC236}">
                <a16:creationId xmlns:a16="http://schemas.microsoft.com/office/drawing/2014/main" id="{C3FEB732-017B-AAC2-62EE-C3802D8BCA6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4A9B736E-D8C5-8E28-D40D-FF35D23491D0}"/>
              </a:ext>
            </a:extLst>
          </p:cNvPr>
          <p:cNvPicPr>
            <a:picLocks noChangeAspect="1"/>
          </p:cNvPicPr>
          <p:nvPr/>
        </p:nvPicPr>
        <p:blipFill rotWithShape="1">
          <a:blip r:embed="rId2"/>
          <a:srcRect r="25757"/>
          <a:stretch/>
        </p:blipFill>
        <p:spPr>
          <a:xfrm>
            <a:off x="239304" y="1934582"/>
            <a:ext cx="4378813" cy="2601826"/>
          </a:xfrm>
          <a:prstGeom prst="rect">
            <a:avLst/>
          </a:prstGeom>
        </p:spPr>
      </p:pic>
      <p:pic>
        <p:nvPicPr>
          <p:cNvPr id="5" name="Picture 4">
            <a:extLst>
              <a:ext uri="{FF2B5EF4-FFF2-40B4-BE49-F238E27FC236}">
                <a16:creationId xmlns:a16="http://schemas.microsoft.com/office/drawing/2014/main" id="{69668265-3911-4523-C998-D181F0111550}"/>
              </a:ext>
            </a:extLst>
          </p:cNvPr>
          <p:cNvPicPr>
            <a:picLocks noChangeAspect="1"/>
          </p:cNvPicPr>
          <p:nvPr/>
        </p:nvPicPr>
        <p:blipFill rotWithShape="1">
          <a:blip r:embed="rId3"/>
          <a:srcRect r="35394"/>
          <a:stretch/>
        </p:blipFill>
        <p:spPr>
          <a:xfrm>
            <a:off x="5015904" y="1934581"/>
            <a:ext cx="3898045" cy="2601827"/>
          </a:xfrm>
          <a:prstGeom prst="rect">
            <a:avLst/>
          </a:prstGeom>
        </p:spPr>
      </p:pic>
      <p:sp>
        <p:nvSpPr>
          <p:cNvPr id="6" name="TextBox 5">
            <a:extLst>
              <a:ext uri="{FF2B5EF4-FFF2-40B4-BE49-F238E27FC236}">
                <a16:creationId xmlns:a16="http://schemas.microsoft.com/office/drawing/2014/main" id="{27A940F2-2B27-0628-654C-0A7D3B9E988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21685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953FB-5AD5-AA43-5028-2CB602FB7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7D9CA-85AD-27B0-2776-42B767B94308}"/>
              </a:ext>
            </a:extLst>
          </p:cNvPr>
          <p:cNvSpPr>
            <a:spLocks noGrp="1"/>
          </p:cNvSpPr>
          <p:nvPr>
            <p:ph type="title"/>
          </p:nvPr>
        </p:nvSpPr>
        <p:spPr/>
        <p:txBody>
          <a:bodyPr/>
          <a:lstStyle/>
          <a:p>
            <a:r>
              <a:rPr lang="en-US" dirty="0"/>
              <a:t>Putting </a:t>
            </a:r>
            <a:br>
              <a:rPr lang="en-US" dirty="0"/>
            </a:br>
            <a:r>
              <a:rPr lang="en-US" dirty="0"/>
              <a:t>it Together</a:t>
            </a:r>
          </a:p>
        </p:txBody>
      </p:sp>
      <p:sp>
        <p:nvSpPr>
          <p:cNvPr id="3" name="Text Placeholder 2">
            <a:extLst>
              <a:ext uri="{FF2B5EF4-FFF2-40B4-BE49-F238E27FC236}">
                <a16:creationId xmlns:a16="http://schemas.microsoft.com/office/drawing/2014/main" id="{1CB8EB14-A166-4C08-DC82-3A648B2AB194}"/>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96DAAA2F-0ED7-2B21-17A1-58EF66FF138F}"/>
              </a:ext>
            </a:extLst>
          </p:cNvPr>
          <p:cNvPicPr>
            <a:picLocks noChangeAspect="1"/>
          </p:cNvPicPr>
          <p:nvPr/>
        </p:nvPicPr>
        <p:blipFill>
          <a:blip r:embed="rId2"/>
          <a:srcRect r="6186"/>
          <a:stretch/>
        </p:blipFill>
        <p:spPr>
          <a:xfrm>
            <a:off x="2929440" y="89483"/>
            <a:ext cx="6088566" cy="4945532"/>
          </a:xfrm>
          <a:prstGeom prst="rect">
            <a:avLst/>
          </a:prstGeom>
        </p:spPr>
      </p:pic>
      <p:sp>
        <p:nvSpPr>
          <p:cNvPr id="7" name="TextBox 6">
            <a:extLst>
              <a:ext uri="{FF2B5EF4-FFF2-40B4-BE49-F238E27FC236}">
                <a16:creationId xmlns:a16="http://schemas.microsoft.com/office/drawing/2014/main" id="{7DA91E33-2AC3-5980-3A14-8785768055F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10390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BA29-01C8-0DB1-B18A-D8CDBDCD0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4652F-0114-3AED-5E3E-12581EA66D05}"/>
              </a:ext>
            </a:extLst>
          </p:cNvPr>
          <p:cNvSpPr>
            <a:spLocks noGrp="1"/>
          </p:cNvSpPr>
          <p:nvPr>
            <p:ph type="title"/>
          </p:nvPr>
        </p:nvSpPr>
        <p:spPr/>
        <p:txBody>
          <a:bodyPr/>
          <a:lstStyle/>
          <a:p>
            <a:r>
              <a:rPr lang="en-US" dirty="0"/>
              <a:t>Initialize </a:t>
            </a:r>
            <a:br>
              <a:rPr lang="en-US" dirty="0"/>
            </a:br>
            <a:r>
              <a:rPr lang="en-US" dirty="0"/>
              <a:t>the model</a:t>
            </a:r>
          </a:p>
        </p:txBody>
      </p:sp>
      <p:sp>
        <p:nvSpPr>
          <p:cNvPr id="3" name="Text Placeholder 2">
            <a:extLst>
              <a:ext uri="{FF2B5EF4-FFF2-40B4-BE49-F238E27FC236}">
                <a16:creationId xmlns:a16="http://schemas.microsoft.com/office/drawing/2014/main" id="{F6C992CF-8847-C66B-8F71-A8C369CA1A6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C53D914E-569D-A4D0-F405-6C456ADCC921}"/>
              </a:ext>
            </a:extLst>
          </p:cNvPr>
          <p:cNvPicPr>
            <a:picLocks noChangeAspect="1"/>
          </p:cNvPicPr>
          <p:nvPr/>
        </p:nvPicPr>
        <p:blipFill>
          <a:blip r:embed="rId2"/>
          <a:srcRect r="9944"/>
          <a:stretch/>
        </p:blipFill>
        <p:spPr>
          <a:xfrm>
            <a:off x="3034527" y="116256"/>
            <a:ext cx="5981654" cy="4897253"/>
          </a:xfrm>
          <a:prstGeom prst="rect">
            <a:avLst/>
          </a:prstGeom>
        </p:spPr>
      </p:pic>
      <p:sp>
        <p:nvSpPr>
          <p:cNvPr id="5" name="TextBox 4">
            <a:extLst>
              <a:ext uri="{FF2B5EF4-FFF2-40B4-BE49-F238E27FC236}">
                <a16:creationId xmlns:a16="http://schemas.microsoft.com/office/drawing/2014/main" id="{84946464-C072-DB7A-441E-1A8A1566323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43076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2" name="文字方塊 1">
            <a:extLst>
              <a:ext uri="{FF2B5EF4-FFF2-40B4-BE49-F238E27FC236}">
                <a16:creationId xmlns:a16="http://schemas.microsoft.com/office/drawing/2014/main" id="{04DFAC35-FC15-B1A5-77DB-85B7FE63420F}"/>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a:t>
            </a:r>
            <a:endParaRPr lang="zh-TW" altLang="en-US" sz="1800" dirty="0">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6"/>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7"/>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8"/>
                <a:stretch>
                  <a:fillRect t="-10000" b="-23333"/>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2" name="Slide Number Placeholder 1">
            <a:extLst>
              <a:ext uri="{FF2B5EF4-FFF2-40B4-BE49-F238E27FC236}">
                <a16:creationId xmlns:a16="http://schemas.microsoft.com/office/drawing/2014/main" id="{905AB810-3D7D-65ED-BA58-504F065A446C}"/>
              </a:ext>
            </a:extLst>
          </p:cNvPr>
          <p:cNvSpPr>
            <a:spLocks noGrp="1"/>
          </p:cNvSpPr>
          <p:nvPr>
            <p:ph type="sldNum" sz="quarter" idx="12"/>
          </p:nvPr>
        </p:nvSpPr>
        <p:spPr/>
        <p:txBody>
          <a:bodyPr/>
          <a:lstStyle/>
          <a:p>
            <a:fld id="{494B4E53-BCCB-BE4E-A28A-722B6992CCD5}" type="slidenum">
              <a:rPr lang="en-US" smtClean="0"/>
              <a:pPr/>
              <a:t>13</a:t>
            </a:fld>
            <a:endParaRPr lang="en-US" dirty="0"/>
          </a:p>
        </p:txBody>
      </p:sp>
      <mc:AlternateContent xmlns:mc="http://schemas.openxmlformats.org/markup-compatibility/2006" xmlns:a14="http://schemas.microsoft.com/office/drawing/2010/main">
        <mc:Choice Requires="a14">
          <p:sp>
            <p:nvSpPr>
              <p:cNvPr id="3" name="文字方塊 129">
                <a:extLst>
                  <a:ext uri="{FF2B5EF4-FFF2-40B4-BE49-F238E27FC236}">
                    <a16:creationId xmlns:a16="http://schemas.microsoft.com/office/drawing/2014/main" id="{ACF09DDA-A438-AB01-7770-CBD16C268F5E}"/>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 name="文字方塊 129">
                <a:extLst>
                  <a:ext uri="{FF2B5EF4-FFF2-40B4-BE49-F238E27FC236}">
                    <a16:creationId xmlns:a16="http://schemas.microsoft.com/office/drawing/2014/main" id="{ACF09DDA-A438-AB01-7770-CBD16C268F5E}"/>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9"/>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字方塊 130">
                <a:extLst>
                  <a:ext uri="{FF2B5EF4-FFF2-40B4-BE49-F238E27FC236}">
                    <a16:creationId xmlns:a16="http://schemas.microsoft.com/office/drawing/2014/main" id="{9DBA3CB3-CD7C-A5DF-B034-F8C77525195B}"/>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 name="文字方塊 130">
                <a:extLst>
                  <a:ext uri="{FF2B5EF4-FFF2-40B4-BE49-F238E27FC236}">
                    <a16:creationId xmlns:a16="http://schemas.microsoft.com/office/drawing/2014/main" id="{9DBA3CB3-CD7C-A5DF-B034-F8C77525195B}"/>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10"/>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131">
                <a:extLst>
                  <a:ext uri="{FF2B5EF4-FFF2-40B4-BE49-F238E27FC236}">
                    <a16:creationId xmlns:a16="http://schemas.microsoft.com/office/drawing/2014/main" id="{5DDCD32A-F11E-87CC-8185-C265EAAC6D0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 name="文字方塊 131">
                <a:extLst>
                  <a:ext uri="{FF2B5EF4-FFF2-40B4-BE49-F238E27FC236}">
                    <a16:creationId xmlns:a16="http://schemas.microsoft.com/office/drawing/2014/main" id="{5DDCD32A-F11E-87CC-8185-C265EAAC6D0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11"/>
                <a:stretch>
                  <a:fillRect l="-3488" r="-1163" b="-13043"/>
                </a:stretch>
              </a:blipFill>
            </p:spPr>
            <p:txBody>
              <a:bodyPr/>
              <a:lstStyle/>
              <a:p>
                <a:r>
                  <a:rPr lang="en-US">
                    <a:noFill/>
                  </a:rPr>
                  <a:t> </a:t>
                </a:r>
              </a:p>
            </p:txBody>
          </p:sp>
        </mc:Fallback>
      </mc:AlternateContent>
    </p:spTree>
    <p:extLst>
      <p:ext uri="{BB962C8B-B14F-4D97-AF65-F5344CB8AC3E}">
        <p14:creationId xmlns:p14="http://schemas.microsoft.com/office/powerpoint/2010/main" val="32787605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8"/>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19"/>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20"/>
                <a:stretch>
                  <a:fillRect t="-10000" b="-2333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91808-AED5-3152-7751-F4D9CB7B4DFC}"/>
              </a:ext>
            </a:extLst>
          </p:cNvPr>
          <p:cNvSpPr>
            <a:spLocks noGrp="1"/>
          </p:cNvSpPr>
          <p:nvPr>
            <p:ph type="sldNum" sz="quarter" idx="12"/>
          </p:nvPr>
        </p:nvSpPr>
        <p:spPr/>
        <p:txBody>
          <a:bodyPr/>
          <a:lstStyle/>
          <a:p>
            <a:fld id="{494B4E53-BCCB-BE4E-A28A-722B6992CCD5}" type="slidenum">
              <a:rPr lang="en-US" smtClean="0"/>
              <a:pPr/>
              <a:t>14</a:t>
            </a:fld>
            <a:endParaRPr lang="en-US" dirty="0"/>
          </a:p>
        </p:txBody>
      </p:sp>
      <mc:AlternateContent xmlns:mc="http://schemas.openxmlformats.org/markup-compatibility/2006" xmlns:a14="http://schemas.microsoft.com/office/drawing/2010/main">
        <mc:Choice Requires="a14">
          <p:sp>
            <p:nvSpPr>
              <p:cNvPr id="3" name="文字方塊 129">
                <a:extLst>
                  <a:ext uri="{FF2B5EF4-FFF2-40B4-BE49-F238E27FC236}">
                    <a16:creationId xmlns:a16="http://schemas.microsoft.com/office/drawing/2014/main" id="{4D9B620A-6AF9-431B-39C4-0B4CF15AD9EF}"/>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 name="文字方塊 129">
                <a:extLst>
                  <a:ext uri="{FF2B5EF4-FFF2-40B4-BE49-F238E27FC236}">
                    <a16:creationId xmlns:a16="http://schemas.microsoft.com/office/drawing/2014/main" id="{4D9B620A-6AF9-431B-39C4-0B4CF15AD9EF}"/>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21"/>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130">
                <a:extLst>
                  <a:ext uri="{FF2B5EF4-FFF2-40B4-BE49-F238E27FC236}">
                    <a16:creationId xmlns:a16="http://schemas.microsoft.com/office/drawing/2014/main" id="{314067DC-1C17-99B0-6D22-1D641A6002ED}"/>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7" name="文字方塊 130">
                <a:extLst>
                  <a:ext uri="{FF2B5EF4-FFF2-40B4-BE49-F238E27FC236}">
                    <a16:creationId xmlns:a16="http://schemas.microsoft.com/office/drawing/2014/main" id="{314067DC-1C17-99B0-6D22-1D641A6002ED}"/>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22"/>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131">
                <a:extLst>
                  <a:ext uri="{FF2B5EF4-FFF2-40B4-BE49-F238E27FC236}">
                    <a16:creationId xmlns:a16="http://schemas.microsoft.com/office/drawing/2014/main" id="{F375E2A9-C940-69EF-2240-F87CBF82CBD6}"/>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8" name="文字方塊 131">
                <a:extLst>
                  <a:ext uri="{FF2B5EF4-FFF2-40B4-BE49-F238E27FC236}">
                    <a16:creationId xmlns:a16="http://schemas.microsoft.com/office/drawing/2014/main" id="{F375E2A9-C940-69EF-2240-F87CBF82CBD6}"/>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23"/>
                <a:stretch>
                  <a:fillRect l="-3488" r="-1163" b="-13043"/>
                </a:stretch>
              </a:blipFill>
            </p:spPr>
            <p:txBody>
              <a:bodyPr/>
              <a:lstStyle/>
              <a:p>
                <a:r>
                  <a:rPr lang="en-US">
                    <a:noFill/>
                  </a:rPr>
                  <a:t> </a:t>
                </a:r>
              </a:p>
            </p:txBody>
          </p:sp>
        </mc:Fallback>
      </mc:AlternateContent>
    </p:spTree>
    <p:extLst>
      <p:ext uri="{BB962C8B-B14F-4D97-AF65-F5344CB8AC3E}">
        <p14:creationId xmlns:p14="http://schemas.microsoft.com/office/powerpoint/2010/main" val="84802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9"/>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95688" y="423412"/>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95688" y="423412"/>
                <a:ext cx="2552215" cy="369332"/>
              </a:xfrm>
              <a:prstGeom prst="rect">
                <a:avLst/>
              </a:prstGeom>
              <a:blipFill>
                <a:blip r:embed="rId20"/>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19696" y="711476"/>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19696" y="711476"/>
                <a:ext cx="3842733" cy="369332"/>
              </a:xfrm>
              <a:prstGeom prst="rect">
                <a:avLst/>
              </a:prstGeom>
              <a:blipFill>
                <a:blip r:embed="rId21"/>
                <a:stretch>
                  <a:fillRect t="-10345" b="-27586"/>
                </a:stretch>
              </a:blipFill>
            </p:spPr>
            <p:txBody>
              <a:bodyPr/>
              <a:lstStyle/>
              <a:p>
                <a:r>
                  <a:rPr lang="en-US">
                    <a:noFill/>
                  </a:rPr>
                  <a:t> </a:t>
                </a:r>
              </a:p>
            </p:txBody>
          </p:sp>
        </mc:Fallback>
      </mc:AlternateContent>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180719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179153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179086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180443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395103"/>
                <a:ext cx="419409" cy="289182"/>
              </a:xfrm>
              <a:prstGeom prst="rect">
                <a:avLst/>
              </a:prstGeom>
              <a:blipFill>
                <a:blip r:embed="rId22"/>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67219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395103"/>
                <a:ext cx="419409" cy="289182"/>
              </a:xfrm>
              <a:prstGeom prst="rect">
                <a:avLst/>
              </a:prstGeom>
              <a:blipFill>
                <a:blip r:embed="rId23"/>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6785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68518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7042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183924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182019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181354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180719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395103"/>
                <a:ext cx="419409" cy="289182"/>
              </a:xfrm>
              <a:prstGeom prst="rect">
                <a:avLst/>
              </a:prstGeom>
              <a:blipFill>
                <a:blip r:embed="rId24"/>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40727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407270"/>
                <a:ext cx="419409" cy="289182"/>
              </a:xfrm>
              <a:prstGeom prst="rect">
                <a:avLst/>
              </a:prstGeom>
              <a:blipFill>
                <a:blip r:embed="rId25"/>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1">
                <a:extLst>
                  <a:ext uri="{FF2B5EF4-FFF2-40B4-BE49-F238E27FC236}">
                    <a16:creationId xmlns:a16="http://schemas.microsoft.com/office/drawing/2014/main" id="{41F57A2F-70C1-70F7-C14F-E523CD8D7FDA}"/>
                  </a:ext>
                </a:extLst>
              </p:cNvPr>
              <p:cNvSpPr txBox="1"/>
              <p:nvPr/>
            </p:nvSpPr>
            <p:spPr>
              <a:xfrm>
                <a:off x="2510327" y="108018"/>
                <a:ext cx="1686103" cy="520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zh-TW" altLang="en-US" sz="1800" smtClean="0">
                              <a:latin typeface="Cambria Math" panose="02040503050406030204" pitchFamily="18" charset="0"/>
                            </a:rPr>
                            <m:t>𝛼</m:t>
                          </m:r>
                        </m:e>
                        <m:sub>
                          <m:r>
                            <a:rPr lang="en-US" altLang="zh-TW" sz="1800" smtClean="0">
                              <a:latin typeface="Cambria Math" panose="02040503050406030204" pitchFamily="18" charset="0"/>
                            </a:rPr>
                            <m:t>1,</m:t>
                          </m:r>
                          <m:r>
                            <a:rPr lang="en-US" altLang="zh-TW" sz="1800" smtClean="0">
                              <a:latin typeface="Cambria Math" panose="02040503050406030204" pitchFamily="18" charset="0"/>
                            </a:rPr>
                            <m:t>𝑖</m:t>
                          </m:r>
                        </m:sub>
                      </m:sSub>
                      <m:r>
                        <a:rPr lang="en-US" altLang="zh-TW" sz="1800" smtClean="0">
                          <a:latin typeface="Cambria Math" panose="02040503050406030204" pitchFamily="18" charset="0"/>
                        </a:rPr>
                        <m:t>=</m:t>
                      </m:r>
                      <m:f>
                        <m:fPr>
                          <m:type m:val="skw"/>
                          <m:ctrlPr>
                            <a:rPr lang="en-US" altLang="zh-TW" sz="1800" i="1" smtClean="0">
                              <a:latin typeface="Cambria Math" panose="02040503050406030204" pitchFamily="18" charset="0"/>
                            </a:rPr>
                          </m:ctrlPr>
                        </m:fPr>
                        <m:num>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𝑞</m:t>
                              </m:r>
                            </m:e>
                            <m:sup>
                              <m:r>
                                <a:rPr lang="en-US" altLang="zh-TW" sz="1800">
                                  <a:latin typeface="Cambria Math" panose="02040503050406030204" pitchFamily="18" charset="0"/>
                                </a:rPr>
                                <m:t>1</m:t>
                              </m:r>
                            </m:sup>
                          </m:sSup>
                          <m:r>
                            <a:rPr lang="en-US" altLang="zh-TW" sz="1800">
                              <a:latin typeface="Cambria Math" panose="02040503050406030204" pitchFamily="18" charset="0"/>
                              <a:ea typeface="Cambria Math" panose="02040503050406030204" pitchFamily="18" charset="0"/>
                            </a:rPr>
                            <m:t>∙</m:t>
                          </m:r>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𝑘</m:t>
                              </m:r>
                            </m:e>
                            <m:sup>
                              <m:r>
                                <a:rPr lang="en-US" altLang="zh-TW" sz="1800">
                                  <a:latin typeface="Cambria Math" panose="02040503050406030204" pitchFamily="18" charset="0"/>
                                </a:rPr>
                                <m:t>𝑖</m:t>
                              </m:r>
                            </m:sup>
                          </m:sSup>
                        </m:num>
                        <m:den>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𝑑</m:t>
                          </m:r>
                        </m:den>
                      </m:f>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1">
                <a:extLst>
                  <a:ext uri="{FF2B5EF4-FFF2-40B4-BE49-F238E27FC236}">
                    <a16:creationId xmlns:a16="http://schemas.microsoft.com/office/drawing/2014/main" id="{41F57A2F-70C1-70F7-C14F-E523CD8D7FDA}"/>
                  </a:ext>
                </a:extLst>
              </p:cNvPr>
              <p:cNvSpPr txBox="1">
                <a:spLocks noRot="1" noChangeAspect="1" noMove="1" noResize="1" noEditPoints="1" noAdjustHandles="1" noChangeArrowheads="1" noChangeShapeType="1" noTextEdit="1"/>
              </p:cNvSpPr>
              <p:nvPr/>
            </p:nvSpPr>
            <p:spPr>
              <a:xfrm>
                <a:off x="2510327" y="108018"/>
                <a:ext cx="1686103" cy="520271"/>
              </a:xfrm>
              <a:prstGeom prst="rect">
                <a:avLst/>
              </a:prstGeom>
              <a:blipFill>
                <a:blip r:embed="rId26"/>
                <a:stretch>
                  <a:fillRect l="-1493" t="-190476" r="-23881" b="-278571"/>
                </a:stretch>
              </a:blipFill>
            </p:spPr>
            <p:txBody>
              <a:bodyPr/>
              <a:lstStyle/>
              <a:p>
                <a:r>
                  <a:rPr lang="en-US">
                    <a:noFill/>
                  </a:rPr>
                  <a:t> </a:t>
                </a:r>
              </a:p>
            </p:txBody>
          </p:sp>
        </mc:Fallback>
      </mc:AlternateContent>
      <p:sp>
        <p:nvSpPr>
          <p:cNvPr id="77" name="文字方塊 127">
            <a:extLst>
              <a:ext uri="{FF2B5EF4-FFF2-40B4-BE49-F238E27FC236}">
                <a16:creationId xmlns:a16="http://schemas.microsoft.com/office/drawing/2014/main" id="{B8F5CA2E-8038-0DE0-214B-E52178FC30F9}"/>
              </a:ext>
            </a:extLst>
          </p:cNvPr>
          <p:cNvSpPr txBox="1"/>
          <p:nvPr/>
        </p:nvSpPr>
        <p:spPr>
          <a:xfrm>
            <a:off x="2513005" y="866718"/>
            <a:ext cx="2314832" cy="338554"/>
          </a:xfrm>
          <a:prstGeom prst="rect">
            <a:avLst/>
          </a:prstGeom>
          <a:noFill/>
        </p:spPr>
        <p:txBody>
          <a:bodyPr wrap="square" rtlCol="0">
            <a:spAutoFit/>
          </a:bodyPr>
          <a:lstStyle/>
          <a:p>
            <a:pPr algn="ctr"/>
            <a:r>
              <a:rPr lang="en-US" altLang="zh-TW" sz="1600" dirty="0">
                <a:latin typeface="Corbel" panose="020B0503020204020204" pitchFamily="34" charset="0"/>
                <a:ea typeface="Tahoma" panose="020B0604030504040204" pitchFamily="34" charset="0"/>
                <a:cs typeface="Tahoma" panose="020B0604030504040204" pitchFamily="34" charset="0"/>
              </a:rPr>
              <a:t>Scaled dot product</a:t>
            </a:r>
            <a:endParaRPr lang="zh-TW" altLang="en-US" sz="1600" dirty="0">
              <a:latin typeface="Corbel" panose="020B0503020204020204" pitchFamily="34" charset="0"/>
              <a:cs typeface="Tahoma" panose="020B0604030504040204" pitchFamily="34" charset="0"/>
            </a:endParaRPr>
          </a:p>
        </p:txBody>
      </p:sp>
      <p:sp>
        <p:nvSpPr>
          <p:cNvPr id="78" name="右大括弧 41">
            <a:extLst>
              <a:ext uri="{FF2B5EF4-FFF2-40B4-BE49-F238E27FC236}">
                <a16:creationId xmlns:a16="http://schemas.microsoft.com/office/drawing/2014/main" id="{4421962E-9CC3-BCDC-097E-2A0CD6809D6D}"/>
              </a:ext>
            </a:extLst>
          </p:cNvPr>
          <p:cNvSpPr/>
          <p:nvPr/>
        </p:nvSpPr>
        <p:spPr>
          <a:xfrm rot="5400000">
            <a:off x="3484315" y="355756"/>
            <a:ext cx="237628" cy="869167"/>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8ABAC542-6315-033C-05A4-19DE65CC73B9}"/>
              </a:ext>
            </a:extLst>
          </p:cNvPr>
          <p:cNvSpPr>
            <a:spLocks noGrp="1"/>
          </p:cNvSpPr>
          <p:nvPr>
            <p:ph type="sldNum" sz="quarter" idx="12"/>
          </p:nvPr>
        </p:nvSpPr>
        <p:spPr/>
        <p:txBody>
          <a:bodyPr/>
          <a:lstStyle/>
          <a:p>
            <a:fld id="{494B4E53-BCCB-BE4E-A28A-722B6992CCD5}" type="slidenum">
              <a:rPr lang="en-US" smtClean="0"/>
              <a:pPr/>
              <a:t>15</a:t>
            </a:fld>
            <a:endParaRPr lang="en-US" dirty="0"/>
          </a:p>
        </p:txBody>
      </p:sp>
      <p:pic>
        <p:nvPicPr>
          <p:cNvPr id="54" name="Picture 2">
            <a:extLst>
              <a:ext uri="{FF2B5EF4-FFF2-40B4-BE49-F238E27FC236}">
                <a16:creationId xmlns:a16="http://schemas.microsoft.com/office/drawing/2014/main" id="{A82B35E2-ED8A-5698-F9E2-3F20EDD6BAA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16344" y="2521154"/>
            <a:ext cx="3798678" cy="206289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文字方塊 74">
            <a:extLst>
              <a:ext uri="{FF2B5EF4-FFF2-40B4-BE49-F238E27FC236}">
                <a16:creationId xmlns:a16="http://schemas.microsoft.com/office/drawing/2014/main" id="{8146ECA2-3341-DD3B-73D5-0DA9AF5A9E5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590724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p:bldP spid="63" grpId="0" animBg="1"/>
      <p:bldP spid="64" grpId="0" animBg="1"/>
      <p:bldP spid="65" grpId="0" animBg="1"/>
      <p:bldP spid="70" grpId="0"/>
      <p:bldP spid="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14203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76508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76508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14203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7727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77279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14203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7496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74964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54999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75987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16979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16979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93913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59580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14397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76701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76701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14397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77472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77472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14397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75157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751575"/>
                <a:ext cx="536371" cy="369332"/>
              </a:xfrm>
              <a:prstGeom prst="rect">
                <a:avLst/>
              </a:prstGeom>
              <a:blipFill>
                <a:blip r:embed="rId8"/>
                <a:stretch>
                  <a:fillRect b="-10000"/>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55193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76181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1717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17173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94106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14590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76894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76894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14590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7766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77665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14590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75350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75350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55386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76374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17366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17366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94299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15362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776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77666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15362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7843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78437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15362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76122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76122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56158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77146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1813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18138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95071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10233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208667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208600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209957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690243"/>
                <a:ext cx="419409" cy="289182"/>
              </a:xfrm>
              <a:prstGeom prst="rect">
                <a:avLst/>
              </a:prstGeom>
              <a:blipFill>
                <a:blip r:embed="rId18"/>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96733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690243"/>
                <a:ext cx="419409" cy="289182"/>
              </a:xfrm>
              <a:prstGeom prst="rect">
                <a:avLst/>
              </a:prstGeom>
              <a:blipFill>
                <a:blip r:embed="rId19"/>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97368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98032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99938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213438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211533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210868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210233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690243"/>
                <a:ext cx="419409" cy="289182"/>
              </a:xfrm>
              <a:prstGeom prst="rect">
                <a:avLst/>
              </a:prstGeom>
              <a:blipFill>
                <a:blip r:embed="rId20"/>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70241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702410"/>
                <a:ext cx="419409" cy="289182"/>
              </a:xfrm>
              <a:prstGeom prst="rect">
                <a:avLst/>
              </a:prstGeom>
              <a:blipFill>
                <a:blip r:embed="rId21"/>
                <a:stretch>
                  <a:fillRect l="-8824" r="-5882" b="-8333"/>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112881"/>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097113"/>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104508"/>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110665"/>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292671"/>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790858"/>
                <a:ext cx="419409" cy="289182"/>
              </a:xfrm>
              <a:prstGeom prst="rect">
                <a:avLst/>
              </a:prstGeom>
              <a:blipFill>
                <a:blip r:embed="rId22"/>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790858"/>
                <a:ext cx="419409" cy="289182"/>
              </a:xfrm>
              <a:prstGeom prst="rect">
                <a:avLst/>
              </a:prstGeom>
              <a:blipFill>
                <a:blip r:embed="rId23"/>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790858"/>
                <a:ext cx="419409" cy="289182"/>
              </a:xfrm>
              <a:prstGeom prst="rect">
                <a:avLst/>
              </a:prstGeom>
              <a:blipFill>
                <a:blip r:embed="rId24"/>
                <a:stretch>
                  <a:fillRect l="-5714" t="-13043" r="-285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803025"/>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803025"/>
                <a:ext cx="419409" cy="289182"/>
              </a:xfrm>
              <a:prstGeom prst="rect">
                <a:avLst/>
              </a:prstGeom>
              <a:blipFill>
                <a:blip r:embed="rId25"/>
                <a:stretch>
                  <a:fillRect l="-8824" t="-13043" r="-294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139">
                <a:extLst>
                  <a:ext uri="{FF2B5EF4-FFF2-40B4-BE49-F238E27FC236}">
                    <a16:creationId xmlns:a16="http://schemas.microsoft.com/office/drawing/2014/main" id="{225716CA-EC32-9765-8761-81D9A056D5BF}"/>
                  </a:ext>
                </a:extLst>
              </p:cNvPr>
              <p:cNvSpPr txBox="1"/>
              <p:nvPr/>
            </p:nvSpPr>
            <p:spPr>
              <a:xfrm>
                <a:off x="6746294" y="43335"/>
                <a:ext cx="2326342" cy="76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100" smtClean="0">
                          <a:latin typeface="Cambria Math" panose="02040503050406030204" pitchFamily="18" charset="0"/>
                        </a:rPr>
                        <m:t>𝜎</m:t>
                      </m:r>
                      <m:sSub>
                        <m:sSubPr>
                          <m:ctrlPr>
                            <a:rPr lang="en-US" altLang="zh-TW" sz="2100" i="1" smtClean="0">
                              <a:latin typeface="Cambria Math" panose="02040503050406030204" pitchFamily="18" charset="0"/>
                            </a:rPr>
                          </m:ctrlPr>
                        </m:sSubPr>
                        <m:e>
                          <m:d>
                            <m:dPr>
                              <m:ctrlPr>
                                <a:rPr lang="en-US" altLang="zh-TW" sz="2100" i="1" smtClean="0">
                                  <a:latin typeface="Cambria Math" panose="02040503050406030204" pitchFamily="18" charset="0"/>
                                </a:rPr>
                              </m:ctrlPr>
                            </m:dPr>
                            <m:e>
                              <m:r>
                                <a:rPr lang="en-US" altLang="zh-TW" sz="2100" smtClean="0">
                                  <a:latin typeface="Cambria Math" panose="02040503050406030204" pitchFamily="18" charset="0"/>
                                </a:rPr>
                                <m:t>𝑧</m:t>
                              </m:r>
                            </m:e>
                          </m:d>
                        </m:e>
                        <m:sub>
                          <m:r>
                            <a:rPr lang="en-US" altLang="zh-TW" sz="2100" smtClean="0">
                              <a:latin typeface="Cambria Math" panose="02040503050406030204" pitchFamily="18" charset="0"/>
                            </a:rPr>
                            <m:t>𝑖</m:t>
                          </m:r>
                        </m:sub>
                      </m:sSub>
                      <m:r>
                        <a:rPr lang="en-US" altLang="zh-TW" sz="2100" smtClean="0">
                          <a:latin typeface="Cambria Math" panose="02040503050406030204" pitchFamily="18" charset="0"/>
                        </a:rPr>
                        <m:t>=</m:t>
                      </m:r>
                      <m:f>
                        <m:fPr>
                          <m:ctrlPr>
                            <a:rPr lang="en-US" altLang="zh-TW" sz="2100" i="1" smtClean="0">
                              <a:latin typeface="Cambria Math" panose="02040503050406030204" pitchFamily="18" charset="0"/>
                            </a:rPr>
                          </m:ctrlPr>
                        </m:fPr>
                        <m:num>
                          <m:r>
                            <m:rPr>
                              <m:sty m:val="p"/>
                            </m:rPr>
                            <a:rPr lang="en-US" altLang="zh-TW" sz="2100" i="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𝑖</m:t>
                                  </m:r>
                                </m:sub>
                              </m:sSub>
                              <m:r>
                                <m:rPr>
                                  <m:nor/>
                                </m:rPr>
                                <a:rPr lang="zh-TW" altLang="en-US" sz="2100" dirty="0">
                                  <a:latin typeface="Corbel" panose="020B0503020204020204" pitchFamily="34" charset="0"/>
                                  <a:cs typeface="Tahoma" panose="020B0604030504040204" pitchFamily="34" charset="0"/>
                                </a:rPr>
                                <m:t> </m:t>
                              </m:r>
                            </m:e>
                          </m:d>
                        </m:num>
                        <m:den>
                          <m:nary>
                            <m:naryPr>
                              <m:chr m:val="∑"/>
                              <m:limLoc m:val="subSup"/>
                              <m:supHide m:val="on"/>
                              <m:ctrlPr>
                                <a:rPr lang="en-US" altLang="zh-TW" sz="2100" i="1">
                                  <a:latin typeface="Cambria Math" panose="02040503050406030204" pitchFamily="18" charset="0"/>
                                </a:rPr>
                              </m:ctrlPr>
                            </m:naryPr>
                            <m:sub>
                              <m:r>
                                <m:rPr>
                                  <m:brk m:alnAt="9"/>
                                </m:rPr>
                                <a:rPr lang="en-US" altLang="zh-TW" sz="2100">
                                  <a:latin typeface="Cambria Math" panose="02040503050406030204" pitchFamily="18" charset="0"/>
                                </a:rPr>
                                <m:t>𝑗</m:t>
                              </m:r>
                            </m:sub>
                            <m:sup/>
                            <m:e>
                              <m:r>
                                <m:rPr>
                                  <m:sty m:val="p"/>
                                </m:rPr>
                                <a:rPr lang="en-US" altLang="zh-TW" sz="2100" b="0" i="0" smtClean="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𝑗</m:t>
                                      </m:r>
                                    </m:sub>
                                  </m:sSub>
                                  <m:r>
                                    <m:rPr>
                                      <m:nor/>
                                    </m:rPr>
                                    <a:rPr lang="zh-TW" altLang="en-US" sz="2100" dirty="0">
                                      <a:latin typeface="Corbel" panose="020B0503020204020204" pitchFamily="34" charset="0"/>
                                      <a:cs typeface="Tahoma" panose="020B0604030504040204" pitchFamily="34" charset="0"/>
                                    </a:rPr>
                                    <m:t> </m:t>
                                  </m:r>
                                </m:e>
                              </m:d>
                            </m:e>
                          </m:nary>
                        </m:den>
                      </m:f>
                      <m:r>
                        <a:rPr lang="en-US" altLang="zh-TW" sz="2100" smtClean="0">
                          <a:latin typeface="Cambria Math" panose="02040503050406030204" pitchFamily="18" charset="0"/>
                        </a:rPr>
                        <m:t> </m:t>
                      </m:r>
                    </m:oMath>
                  </m:oMathPara>
                </a14:m>
                <a:endParaRPr lang="zh-TW" altLang="en-US" sz="2100" dirty="0">
                  <a:latin typeface="Corbel" panose="020B0503020204020204" pitchFamily="34" charset="0"/>
                  <a:cs typeface="Tahoma" panose="020B0604030504040204" pitchFamily="34" charset="0"/>
                </a:endParaRPr>
              </a:p>
            </p:txBody>
          </p:sp>
        </mc:Choice>
        <mc:Fallback xmlns="">
          <p:sp>
            <p:nvSpPr>
              <p:cNvPr id="83" name="文字方塊 139">
                <a:extLst>
                  <a:ext uri="{FF2B5EF4-FFF2-40B4-BE49-F238E27FC236}">
                    <a16:creationId xmlns:a16="http://schemas.microsoft.com/office/drawing/2014/main" id="{225716CA-EC32-9765-8761-81D9A056D5BF}"/>
                  </a:ext>
                </a:extLst>
              </p:cNvPr>
              <p:cNvSpPr txBox="1">
                <a:spLocks noRot="1" noChangeAspect="1" noMove="1" noResize="1" noEditPoints="1" noAdjustHandles="1" noChangeArrowheads="1" noChangeShapeType="1" noTextEdit="1"/>
              </p:cNvSpPr>
              <p:nvPr/>
            </p:nvSpPr>
            <p:spPr>
              <a:xfrm>
                <a:off x="6746294" y="43335"/>
                <a:ext cx="2326342" cy="763479"/>
              </a:xfrm>
              <a:prstGeom prst="rect">
                <a:avLst/>
              </a:prstGeom>
              <a:blipFill>
                <a:blip r:embed="rId26"/>
                <a:stretch>
                  <a:fillRect l="-1630" t="-19672" r="-3804" b="-10000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5751BECF-A130-5C11-8802-898107BEA07F}"/>
              </a:ext>
            </a:extLst>
          </p:cNvPr>
          <p:cNvSpPr>
            <a:spLocks noGrp="1"/>
          </p:cNvSpPr>
          <p:nvPr>
            <p:ph type="sldNum" sz="quarter" idx="12"/>
          </p:nvPr>
        </p:nvSpPr>
        <p:spPr/>
        <p:txBody>
          <a:bodyPr/>
          <a:lstStyle/>
          <a:p>
            <a:fld id="{494B4E53-BCCB-BE4E-A28A-722B6992CCD5}" type="slidenum">
              <a:rPr lang="en-US" smtClean="0"/>
              <a:pPr/>
              <a:t>16</a:t>
            </a:fld>
            <a:endParaRPr lang="en-US" dirty="0"/>
          </a:p>
        </p:txBody>
      </p:sp>
    </p:spTree>
    <p:extLst>
      <p:ext uri="{BB962C8B-B14F-4D97-AF65-F5344CB8AC3E}">
        <p14:creationId xmlns:p14="http://schemas.microsoft.com/office/powerpoint/2010/main" val="3169511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8"/>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19"/>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0"/>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1"/>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847665" y="203522"/>
            <a:ext cx="4166198" cy="340519"/>
          </a:xfrm>
          <a:prstGeom prst="wedgeRoundRectCallout">
            <a:avLst>
              <a:gd name="adj1" fmla="val -58878"/>
              <a:gd name="adj2" fmla="val -1805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Representation of “The” given the  attention weights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2"/>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4"/>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5"/>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6"/>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672721B1-0845-D71D-18E4-9B37ABD2D512}"/>
              </a:ext>
            </a:extLst>
          </p:cNvPr>
          <p:cNvSpPr>
            <a:spLocks noGrp="1"/>
          </p:cNvSpPr>
          <p:nvPr>
            <p:ph type="sldNum" sz="quarter" idx="12"/>
          </p:nvPr>
        </p:nvSpPr>
        <p:spPr/>
        <p:txBody>
          <a:bodyPr/>
          <a:lstStyle/>
          <a:p>
            <a:fld id="{494B4E53-BCCB-BE4E-A28A-722B6992CCD5}" type="slidenum">
              <a:rPr lang="en-US" smtClean="0"/>
              <a:pPr/>
              <a:t>17</a:t>
            </a:fld>
            <a:endParaRPr lang="en-US" dirty="0"/>
          </a:p>
        </p:txBody>
      </p:sp>
    </p:spTree>
    <p:extLst>
      <p:ext uri="{BB962C8B-B14F-4D97-AF65-F5344CB8AC3E}">
        <p14:creationId xmlns:p14="http://schemas.microsoft.com/office/powerpoint/2010/main" val="609025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6C04-38B5-95C5-AD61-2B1CAD8DA021}"/>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E3A1B143-8479-07D5-27B0-B57118DE3C04}"/>
              </a:ext>
            </a:extLst>
          </p:cNvPr>
          <p:cNvSpPr>
            <a:spLocks noGrp="1"/>
          </p:cNvSpPr>
          <p:nvPr>
            <p:ph type="body" sz="quarter" idx="16"/>
          </p:nvPr>
        </p:nvSpPr>
        <p:spPr/>
        <p:txBody>
          <a:bodyPr/>
          <a:lstStyle/>
          <a:p>
            <a:r>
              <a:rPr lang="en-US" dirty="0"/>
              <a:t>What would be the output vector for </a:t>
            </a:r>
            <a:br>
              <a:rPr lang="en-US" dirty="0"/>
            </a:br>
            <a:r>
              <a:rPr lang="en-US" dirty="0"/>
              <a:t>the word “Thinking”?</a:t>
            </a:r>
          </a:p>
        </p:txBody>
      </p:sp>
      <p:pic>
        <p:nvPicPr>
          <p:cNvPr id="4" name="Content Placeholder 4" descr="A screenshot of a computer&#10;&#10;Description automatically generated">
            <a:extLst>
              <a:ext uri="{FF2B5EF4-FFF2-40B4-BE49-F238E27FC236}">
                <a16:creationId xmlns:a16="http://schemas.microsoft.com/office/drawing/2014/main" id="{E4909D61-1804-3C77-6C4E-D00B21573B24}"/>
              </a:ext>
            </a:extLst>
          </p:cNvPr>
          <p:cNvPicPr>
            <a:picLocks noChangeAspect="1"/>
          </p:cNvPicPr>
          <p:nvPr/>
        </p:nvPicPr>
        <p:blipFill>
          <a:blip r:embed="rId3"/>
          <a:stretch>
            <a:fillRect/>
          </a:stretch>
        </p:blipFill>
        <p:spPr>
          <a:xfrm>
            <a:off x="5172753" y="1017725"/>
            <a:ext cx="3292521" cy="3416300"/>
          </a:xfrm>
          <a:prstGeom prst="rect">
            <a:avLst/>
          </a:prstGeom>
        </p:spPr>
      </p:pic>
      <p:pic>
        <p:nvPicPr>
          <p:cNvPr id="6" name="Picture 5" descr="A math equations with numbers and symbols&#10;&#10;Description automatically generated">
            <a:extLst>
              <a:ext uri="{FF2B5EF4-FFF2-40B4-BE49-F238E27FC236}">
                <a16:creationId xmlns:a16="http://schemas.microsoft.com/office/drawing/2014/main" id="{3580CAAC-5B9D-292A-979C-14E58DE56E8A}"/>
              </a:ext>
            </a:extLst>
          </p:cNvPr>
          <p:cNvPicPr>
            <a:picLocks noChangeAspect="1"/>
          </p:cNvPicPr>
          <p:nvPr/>
        </p:nvPicPr>
        <p:blipFill>
          <a:blip r:embed="rId4"/>
          <a:stretch>
            <a:fillRect/>
          </a:stretch>
        </p:blipFill>
        <p:spPr>
          <a:xfrm>
            <a:off x="1196556" y="2197395"/>
            <a:ext cx="1947727" cy="1899832"/>
          </a:xfrm>
          <a:prstGeom prst="rect">
            <a:avLst/>
          </a:prstGeom>
        </p:spPr>
      </p:pic>
      <p:sp>
        <p:nvSpPr>
          <p:cNvPr id="8" name="TextBox 7">
            <a:extLst>
              <a:ext uri="{FF2B5EF4-FFF2-40B4-BE49-F238E27FC236}">
                <a16:creationId xmlns:a16="http://schemas.microsoft.com/office/drawing/2014/main" id="{09C4F197-88A8-1723-3ADE-A177A8442A51}"/>
              </a:ext>
            </a:extLst>
          </p:cNvPr>
          <p:cNvSpPr txBox="1"/>
          <p:nvPr/>
        </p:nvSpPr>
        <p:spPr>
          <a:xfrm>
            <a:off x="2344371" y="4851552"/>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t>
            </a:r>
            <a:r>
              <a:rPr lang="en-US" sz="12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Danqi</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 Chen]</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3906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A69CE-8C55-8CA9-FEBB-606CED084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7CB98-AAA9-0D7F-A62A-B6DCDC3706A1}"/>
              </a:ext>
            </a:extLst>
          </p:cNvPr>
          <p:cNvSpPr>
            <a:spLocks noGrp="1"/>
          </p:cNvSpPr>
          <p:nvPr>
            <p:ph type="title"/>
          </p:nvPr>
        </p:nvSpPr>
        <p:spPr/>
        <p:txBody>
          <a:bodyPr/>
          <a:lstStyle/>
          <a:p>
            <a:r>
              <a:rPr lang="en-US" dirty="0"/>
              <a:t>Self-Attention: Matrix Notation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92A3C7-6ABD-A7DD-6AF7-C3EB52B8F798}"/>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xmlns="">
          <p:sp>
            <p:nvSpPr>
              <p:cNvPr id="3" name="Text Placeholder 2">
                <a:extLst>
                  <a:ext uri="{FF2B5EF4-FFF2-40B4-BE49-F238E27FC236}">
                    <a16:creationId xmlns:a16="http://schemas.microsoft.com/office/drawing/2014/main" id="{3092A3C7-6ABD-A7DD-6AF7-C3EB52B8F798}"/>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3"/>
                <a:stretch>
                  <a:fillRect l="-70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E9BC55-9E40-B495-17D5-3DF18B388589}"/>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𝑸</m:t>
                                  </m:r>
                                  <m:r>
                                    <a:rPr lang="en-US" sz="1600" b="1" i="1" smtClean="0">
                                      <a:solidFill>
                                        <a:srgbClr val="C00000"/>
                                      </a:solidFill>
                                      <a:latin typeface="Cambria Math" panose="02040503050406030204" pitchFamily="18" charset="0"/>
                                    </a:rPr>
                                    <m:t>𝑲</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𝑽</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06E9BC55-9E40-B495-17D5-3DF18B388589}"/>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4"/>
                <a:stretch>
                  <a:fillRect/>
                </a:stretch>
              </a:blipFill>
            </p:spPr>
            <p:txBody>
              <a:bodyPr/>
              <a:lstStyle/>
              <a:p>
                <a:r>
                  <a:rPr lang="en-US">
                    <a:noFill/>
                  </a:rPr>
                  <a:t> </a:t>
                </a:r>
              </a:p>
            </p:txBody>
          </p:sp>
        </mc:Fallback>
      </mc:AlternateContent>
      <p:pic>
        <p:nvPicPr>
          <p:cNvPr id="7" name="Picture 6" descr="A diagram of a softmax equation&#10;&#10;Description automatically generated with medium confidence">
            <a:extLst>
              <a:ext uri="{FF2B5EF4-FFF2-40B4-BE49-F238E27FC236}">
                <a16:creationId xmlns:a16="http://schemas.microsoft.com/office/drawing/2014/main" id="{10F7421F-7ED6-9D30-3916-CAB640FBBC6A}"/>
              </a:ext>
            </a:extLst>
          </p:cNvPr>
          <p:cNvPicPr>
            <a:picLocks noChangeAspect="1"/>
          </p:cNvPicPr>
          <p:nvPr/>
        </p:nvPicPr>
        <p:blipFill>
          <a:blip r:embed="rId5"/>
          <a:srcRect l="58696" t="38694" b="11651"/>
          <a:stretch/>
        </p:blipFill>
        <p:spPr>
          <a:xfrm>
            <a:off x="5399742" y="3510850"/>
            <a:ext cx="3210338" cy="1633673"/>
          </a:xfrm>
          <a:prstGeom prst="rect">
            <a:avLst/>
          </a:prstGeom>
        </p:spPr>
      </p:pic>
      <p:pic>
        <p:nvPicPr>
          <p:cNvPr id="9" name="object 3">
            <a:extLst>
              <a:ext uri="{FF2B5EF4-FFF2-40B4-BE49-F238E27FC236}">
                <a16:creationId xmlns:a16="http://schemas.microsoft.com/office/drawing/2014/main" id="{C22B148E-4972-6C66-0E84-85D72155B80C}"/>
              </a:ext>
            </a:extLst>
          </p:cNvPr>
          <p:cNvPicPr/>
          <p:nvPr/>
        </p:nvPicPr>
        <p:blipFill>
          <a:blip r:embed="rId6" cstate="print"/>
          <a:stretch>
            <a:fillRect/>
          </a:stretch>
        </p:blipFill>
        <p:spPr>
          <a:xfrm>
            <a:off x="6000414" y="1441952"/>
            <a:ext cx="1891921" cy="2017596"/>
          </a:xfrm>
          <a:prstGeom prst="rect">
            <a:avLst/>
          </a:prstGeom>
        </p:spPr>
      </p:pic>
    </p:spTree>
    <p:extLst>
      <p:ext uri="{BB962C8B-B14F-4D97-AF65-F5344CB8AC3E}">
        <p14:creationId xmlns:p14="http://schemas.microsoft.com/office/powerpoint/2010/main" val="83234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RNNs, Back to the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nSpc>
                <a:spcPct val="100499"/>
              </a:lnSpc>
              <a:spcBef>
                <a:spcPts val="26"/>
              </a:spcBef>
              <a:tabLst>
                <a:tab pos="223838" algn="l"/>
              </a:tabLst>
            </a:pPr>
            <a:r>
              <a:rPr lang="en-US" sz="2000" dirty="0"/>
              <a:t>While RNNs in theory can represent long sequences, they quickly </a:t>
            </a:r>
            <a:r>
              <a:rPr lang="en-US" sz="2000" dirty="0">
                <a:solidFill>
                  <a:srgbClr val="C00000"/>
                </a:solidFill>
              </a:rPr>
              <a:t>forget </a:t>
            </a:r>
            <a:r>
              <a:rPr lang="en-US" sz="2000" dirty="0"/>
              <a:t>portions of the input.</a:t>
            </a:r>
          </a:p>
          <a:p>
            <a:pPr marL="352425" marR="121444">
              <a:lnSpc>
                <a:spcPct val="100499"/>
              </a:lnSpc>
              <a:spcBef>
                <a:spcPts val="26"/>
              </a:spcBef>
              <a:tabLst>
                <a:tab pos="223838" algn="l"/>
              </a:tabLst>
            </a:pPr>
            <a:endParaRPr lang="en-US" sz="1400" dirty="0"/>
          </a:p>
          <a:p>
            <a:pPr marL="352425" marR="121444">
              <a:lnSpc>
                <a:spcPct val="100499"/>
              </a:lnSpc>
              <a:spcBef>
                <a:spcPts val="26"/>
              </a:spcBef>
              <a:tabLst>
                <a:tab pos="223838" algn="l"/>
              </a:tabLst>
            </a:pPr>
            <a:r>
              <a:rPr lang="en-US" sz="2000" dirty="0"/>
              <a:t>Vanishing/exploding gradients </a:t>
            </a:r>
          </a:p>
          <a:p>
            <a:pPr marL="352425" marR="121444">
              <a:lnSpc>
                <a:spcPct val="100499"/>
              </a:lnSpc>
              <a:spcBef>
                <a:spcPts val="26"/>
              </a:spcBef>
              <a:tabLst>
                <a:tab pos="223838" algn="l"/>
              </a:tabLst>
            </a:pPr>
            <a:endParaRPr lang="en-US" sz="2000" dirty="0"/>
          </a:p>
          <a:p>
            <a:pPr marL="352425" marR="121444">
              <a:lnSpc>
                <a:spcPct val="100499"/>
              </a:lnSpc>
              <a:spcBef>
                <a:spcPts val="26"/>
              </a:spcBef>
              <a:tabLst>
                <a:tab pos="223838" algn="l"/>
              </a:tabLst>
            </a:pPr>
            <a:r>
              <a:rPr lang="en-US" sz="2000" dirty="0"/>
              <a:t>Difficult to parallelize </a:t>
            </a:r>
          </a:p>
          <a:p>
            <a:pPr marL="352425" marR="121444">
              <a:lnSpc>
                <a:spcPct val="100499"/>
              </a:lnSpc>
              <a:spcBef>
                <a:spcPts val="26"/>
              </a:spcBef>
              <a:tabLst>
                <a:tab pos="223838" algn="l"/>
              </a:tabLst>
            </a:pPr>
            <a:endParaRPr lang="en-US" sz="2000" dirty="0"/>
          </a:p>
          <a:p>
            <a:pPr marL="352425" marR="121444">
              <a:lnSpc>
                <a:spcPct val="100499"/>
              </a:lnSpc>
              <a:spcBef>
                <a:spcPts val="26"/>
              </a:spcBef>
              <a:tabLst>
                <a:tab pos="223838" algn="l"/>
              </a:tabLst>
            </a:pPr>
            <a:r>
              <a:rPr lang="en-US" sz="2000" dirty="0"/>
              <a:t>The alternative solution we will see: Transformers! </a:t>
            </a:r>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pic>
        <p:nvPicPr>
          <p:cNvPr id="1026" name="Picture 2" descr="TRANSFORMERS: BATTLEGROUNDS for Nintendo Switch - Nintendo Official Site">
            <a:extLst>
              <a:ext uri="{FF2B5EF4-FFF2-40B4-BE49-F238E27FC236}">
                <a16:creationId xmlns:a16="http://schemas.microsoft.com/office/drawing/2014/main" id="{D17EE383-F476-4C3A-A5A8-2BEA5E7C9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71720">
            <a:off x="6844145" y="3041344"/>
            <a:ext cx="1016289" cy="138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751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E55E4-0FD4-ED3B-97C5-EDB8B23E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5EFEE-AF69-43BD-E84C-CD2EDA715117}"/>
              </a:ext>
            </a:extLst>
          </p:cNvPr>
          <p:cNvSpPr>
            <a:spLocks noGrp="1"/>
          </p:cNvSpPr>
          <p:nvPr>
            <p:ph type="title"/>
          </p:nvPr>
        </p:nvSpPr>
        <p:spPr/>
        <p:txBody>
          <a:bodyPr/>
          <a:lstStyle/>
          <a:p>
            <a:r>
              <a:rPr lang="en-US" dirty="0"/>
              <a:t>Self-Attention: Matrix Notation</a:t>
            </a:r>
          </a:p>
        </p:txBody>
      </p:sp>
      <p:pic>
        <p:nvPicPr>
          <p:cNvPr id="4" name="Picture 3" descr="Text, letter&#10;&#10;Description automatically generated">
            <a:extLst>
              <a:ext uri="{FF2B5EF4-FFF2-40B4-BE49-F238E27FC236}">
                <a16:creationId xmlns:a16="http://schemas.microsoft.com/office/drawing/2014/main" id="{EDA30E5E-1BC8-A52D-A14D-CFE05E1713A8}"/>
              </a:ext>
            </a:extLst>
          </p:cNvPr>
          <p:cNvPicPr>
            <a:picLocks noChangeAspect="1"/>
          </p:cNvPicPr>
          <p:nvPr/>
        </p:nvPicPr>
        <p:blipFill>
          <a:blip r:embed="rId3"/>
          <a:stretch>
            <a:fillRect/>
          </a:stretch>
        </p:blipFill>
        <p:spPr>
          <a:xfrm>
            <a:off x="5113175" y="1045231"/>
            <a:ext cx="3955798" cy="4029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F52050A9-6888-B758-B467-9552FEBE5A9C}"/>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xmlns="">
          <p:sp>
            <p:nvSpPr>
              <p:cNvPr id="10" name="Text Placeholder 2">
                <a:extLst>
                  <a:ext uri="{FF2B5EF4-FFF2-40B4-BE49-F238E27FC236}">
                    <a16:creationId xmlns:a16="http://schemas.microsoft.com/office/drawing/2014/main" id="{F52050A9-6888-B758-B467-9552FEBE5A9C}"/>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4"/>
                <a:stretch>
                  <a:fillRect l="-70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F5E42D-05BD-9C90-1B93-21AD30F1E4F1}"/>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𝑸</m:t>
                                  </m:r>
                                  <m:r>
                                    <a:rPr lang="en-US" sz="1600" b="1" i="1" smtClean="0">
                                      <a:solidFill>
                                        <a:srgbClr val="C00000"/>
                                      </a:solidFill>
                                      <a:latin typeface="Cambria Math" panose="02040503050406030204" pitchFamily="18" charset="0"/>
                                    </a:rPr>
                                    <m:t>𝑲</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𝑽</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xmlns="">
          <p:sp>
            <p:nvSpPr>
              <p:cNvPr id="11" name="TextBox 10">
                <a:extLst>
                  <a:ext uri="{FF2B5EF4-FFF2-40B4-BE49-F238E27FC236}">
                    <a16:creationId xmlns:a16="http://schemas.microsoft.com/office/drawing/2014/main" id="{EAF5E42D-05BD-9C90-1B93-21AD30F1E4F1}"/>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77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8FC009D-5C23-430A-EA29-3D91F262E657}"/>
                  </a:ext>
                </a:extLst>
              </p:cNvPr>
              <p:cNvSpPr>
                <a:spLocks noGrp="1"/>
              </p:cNvSpPr>
              <p:nvPr>
                <p:ph type="title"/>
              </p:nvPr>
            </p:nvSpPr>
            <p:spPr/>
            <p:txBody>
              <a:bodyPr/>
              <a:lstStyle/>
              <a:p>
                <a:r>
                  <a:rPr lang="en-US" dirty="0"/>
                  <a:t>Why do we need </a:t>
                </a:r>
                <a14:m>
                  <m:oMath xmlns:m="http://schemas.openxmlformats.org/officeDocument/2006/math">
                    <m:rad>
                      <m:radPr>
                        <m:degHide m:val="on"/>
                        <m:ctrlPr>
                          <a:rPr lang="en-US" sz="3200" b="0" i="1" smtClean="0">
                            <a:latin typeface="Cambria Math" panose="02040503050406030204" pitchFamily="18" charset="0"/>
                          </a:rPr>
                        </m:ctrlPr>
                      </m:radPr>
                      <m:deg/>
                      <m:e>
                        <m:r>
                          <a:rPr lang="en-US" sz="3200" b="0" i="1" smtClean="0">
                            <a:latin typeface="Cambria Math" panose="02040503050406030204" pitchFamily="18" charset="0"/>
                          </a:rPr>
                          <m:t>𝑑</m:t>
                        </m:r>
                      </m:e>
                    </m:rad>
                  </m:oMath>
                </a14:m>
                <a:r>
                  <a:rPr lang="en-US" dirty="0"/>
                  <a:t> ?  </a:t>
                </a:r>
              </a:p>
            </p:txBody>
          </p:sp>
        </mc:Choice>
        <mc:Fallback xmlns="">
          <p:sp>
            <p:nvSpPr>
              <p:cNvPr id="2" name="Title 1">
                <a:extLst>
                  <a:ext uri="{FF2B5EF4-FFF2-40B4-BE49-F238E27FC236}">
                    <a16:creationId xmlns:a16="http://schemas.microsoft.com/office/drawing/2014/main" id="{58FC009D-5C23-430A-EA29-3D91F262E657}"/>
                  </a:ext>
                </a:extLst>
              </p:cNvPr>
              <p:cNvSpPr>
                <a:spLocks noGrp="1" noRot="1" noChangeAspect="1" noMove="1" noResize="1" noEditPoints="1" noAdjustHandles="1" noChangeArrowheads="1" noChangeShapeType="1" noTextEdit="1"/>
              </p:cNvSpPr>
              <p:nvPr>
                <p:ph type="title"/>
              </p:nvPr>
            </p:nvSpPr>
            <p:spPr>
              <a:blipFill>
                <a:blip r:embed="rId2"/>
                <a:stretch>
                  <a:fillRect l="-1727"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813D6CE-E7DA-06B5-DDEF-B9B6150B898B}"/>
                  </a:ext>
                </a:extLst>
              </p:cNvPr>
              <p:cNvSpPr>
                <a:spLocks noGrp="1"/>
              </p:cNvSpPr>
              <p:nvPr>
                <p:ph type="body" sz="quarter" idx="16"/>
              </p:nvPr>
            </p:nvSpPr>
            <p:spPr>
              <a:xfrm>
                <a:off x="509856" y="1390650"/>
                <a:ext cx="8417576" cy="3077573"/>
              </a:xfrm>
            </p:spPr>
            <p:txBody>
              <a:bodyPr/>
              <a:lstStyle/>
              <a:p>
                <a:r>
                  <a:rPr lang="en-US" dirty="0"/>
                  <a:t>Without </a:t>
                </a:r>
                <a14:m>
                  <m:oMath xmlns:m="http://schemas.openxmlformats.org/officeDocument/2006/math">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oMath>
                </a14:m>
                <a:r>
                  <a:rPr lang="en-US" dirty="0"/>
                  <a:t>, the results of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oMath>
                </a14:m>
                <a:r>
                  <a:rPr lang="en-US" dirty="0"/>
                  <a:t> can be very large.</a:t>
                </a:r>
              </a:p>
              <a:p>
                <a:r>
                  <a:rPr lang="en-US" dirty="0"/>
                  <a:t>By scaling down the dot product, the values fed into </a:t>
                </a:r>
                <a:r>
                  <a:rPr lang="en-US" dirty="0" err="1"/>
                  <a:t>softmax</a:t>
                </a:r>
                <a:r>
                  <a:rPr lang="en-US" dirty="0"/>
                  <a:t> remain in a reasonable range and it does not create any instability for training.</a:t>
                </a:r>
              </a:p>
              <a:p>
                <a:r>
                  <a:rPr lang="en-US" dirty="0"/>
                  <a:t>A theoretical justification: we can easily prove that: </a:t>
                </a:r>
              </a:p>
              <a:p>
                <a:pPr lvl="1"/>
                <a:r>
                  <a:rPr lang="en-US" dirty="0"/>
                  <a:t>if each element of </a:t>
                </a:r>
                <a14:m>
                  <m:oMath xmlns:m="http://schemas.openxmlformats.org/officeDocument/2006/math">
                    <m:r>
                      <a:rPr lang="en-US" altLang="zh-TW" b="1" i="1" smtClean="0">
                        <a:solidFill>
                          <a:srgbClr val="7030A0"/>
                        </a:solidFill>
                        <a:latin typeface="Cambria Math" panose="02040503050406030204" pitchFamily="18" charset="0"/>
                      </a:rPr>
                      <m:t>𝑸</m:t>
                    </m:r>
                  </m:oMath>
                </a14:m>
                <a:r>
                  <a:rPr lang="en-US" dirty="0"/>
                  <a:t> and </a:t>
                </a:r>
                <a14:m>
                  <m:oMath xmlns:m="http://schemas.openxmlformats.org/officeDocument/2006/math">
                    <m:r>
                      <a:rPr lang="en-US" altLang="zh-TW" b="1" i="1">
                        <a:solidFill>
                          <a:srgbClr val="C00000"/>
                        </a:solidFill>
                        <a:latin typeface="Cambria Math" panose="02040503050406030204" pitchFamily="18" charset="0"/>
                      </a:rPr>
                      <m:t>𝑲</m:t>
                    </m:r>
                  </m:oMath>
                </a14:m>
                <a:r>
                  <a:rPr lang="en-US" dirty="0"/>
                  <a:t> are drawn independently from a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0" smtClean="0">
                            <a:latin typeface="Cambria Math" panose="02040503050406030204" pitchFamily="18" charset="0"/>
                          </a:rPr>
                          <m:t>0, 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r>
                  <a:rPr lang="en-US" dirty="0"/>
                  <a:t>, then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oMath>
                </a14:m>
                <a:r>
                  <a:rPr lang="en-US" dirty="0"/>
                  <a:t> would have a variance </a:t>
                </a:r>
                <a14:m>
                  <m:oMath xmlns:m="http://schemas.openxmlformats.org/officeDocument/2006/math">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4</m:t>
                        </m:r>
                      </m:sup>
                    </m:sSup>
                  </m:oMath>
                </a14:m>
                <a:r>
                  <a:rPr lang="en-US" dirty="0"/>
                  <a:t>. </a:t>
                </a:r>
              </a:p>
              <a:p>
                <a:pPr lvl="1"/>
                <a:r>
                  <a:rPr lang="en-US" dirty="0"/>
                  <a:t>But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𝑑</m:t>
                        </m:r>
                      </m:e>
                    </m:rad>
                  </m:oMath>
                </a14:m>
                <a:r>
                  <a:rPr lang="en-US" dirty="0"/>
                  <a:t> has variance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4</m:t>
                        </m:r>
                      </m:sup>
                    </m:sSup>
                  </m:oMath>
                </a14:m>
                <a:r>
                  <a:rPr lang="en-US" dirty="0"/>
                  <a:t>. </a:t>
                </a:r>
              </a:p>
              <a:p>
                <a:pPr lvl="1"/>
                <a:r>
                  <a:rPr lang="en-US" dirty="0"/>
                  <a:t>This normalization ensures that the numbers given to </a:t>
                </a:r>
                <a:r>
                  <a:rPr lang="en-US" dirty="0" err="1"/>
                  <a:t>softmax</a:t>
                </a:r>
                <a:r>
                  <a:rPr lang="en-US" dirty="0"/>
                  <a:t> are not too dispersed. </a:t>
                </a:r>
              </a:p>
              <a:p>
                <a:endParaRPr lang="en-US" dirty="0"/>
              </a:p>
              <a:p>
                <a:endParaRPr lang="en-US" dirty="0"/>
              </a:p>
            </p:txBody>
          </p:sp>
        </mc:Choice>
        <mc:Fallback xmlns="">
          <p:sp>
            <p:nvSpPr>
              <p:cNvPr id="3" name="Text Placeholder 2">
                <a:extLst>
                  <a:ext uri="{FF2B5EF4-FFF2-40B4-BE49-F238E27FC236}">
                    <a16:creationId xmlns:a16="http://schemas.microsoft.com/office/drawing/2014/main" id="{8813D6CE-E7DA-06B5-DDEF-B9B6150B898B}"/>
                  </a:ext>
                </a:extLst>
              </p:cNvPr>
              <p:cNvSpPr>
                <a:spLocks noGrp="1" noRot="1" noChangeAspect="1" noMove="1" noResize="1" noEditPoints="1" noAdjustHandles="1" noChangeArrowheads="1" noChangeShapeType="1" noTextEdit="1"/>
              </p:cNvSpPr>
              <p:nvPr>
                <p:ph type="body" sz="quarter" idx="16"/>
              </p:nvPr>
            </p:nvSpPr>
            <p:spPr>
              <a:xfrm>
                <a:off x="509856" y="1390650"/>
                <a:ext cx="8417576" cy="3077573"/>
              </a:xfrm>
              <a:blipFill>
                <a:blip r:embed="rId3"/>
                <a:stretch>
                  <a:fillRect l="-452" t="-412" r="-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505FAE-CEF0-B51B-7D76-66D01DDC8A38}"/>
                  </a:ext>
                </a:extLst>
              </p:cNvPr>
              <p:cNvSpPr txBox="1"/>
              <p:nvPr/>
            </p:nvSpPr>
            <p:spPr>
              <a:xfrm>
                <a:off x="4918022" y="521964"/>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oMath>
                  </m:oMathPara>
                </a14:m>
                <a:endParaRPr lang="en-US" sz="1600" b="1"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DB505FAE-CEF0-B51B-7D76-66D01DDC8A38}"/>
                  </a:ext>
                </a:extLst>
              </p:cNvPr>
              <p:cNvSpPr txBox="1">
                <a:spLocks noRot="1" noChangeAspect="1" noMove="1" noResize="1" noEditPoints="1" noAdjustHandles="1" noChangeArrowheads="1" noChangeShapeType="1" noTextEdit="1"/>
              </p:cNvSpPr>
              <p:nvPr/>
            </p:nvSpPr>
            <p:spPr>
              <a:xfrm>
                <a:off x="4918022" y="521964"/>
                <a:ext cx="4242020" cy="6556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203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0C8E-FEF2-2461-E622-44D66ECC14A4}"/>
              </a:ext>
            </a:extLst>
          </p:cNvPr>
          <p:cNvSpPr>
            <a:spLocks noGrp="1"/>
          </p:cNvSpPr>
          <p:nvPr>
            <p:ph type="title"/>
          </p:nvPr>
        </p:nvSpPr>
        <p:spPr/>
        <p:txBody>
          <a:bodyPr/>
          <a:lstStyle/>
          <a:p>
            <a:r>
              <a:rPr lang="en-US" dirty="0"/>
              <a:t>Self-Attention: Thinking about batching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E34DBBF-1EF7-1E96-6B1E-11F61B8B5924}"/>
                  </a:ext>
                </a:extLst>
              </p:cNvPr>
              <p:cNvSpPr>
                <a:spLocks noGrp="1"/>
              </p:cNvSpPr>
              <p:nvPr>
                <p:ph type="body" sz="quarter" idx="16"/>
              </p:nvPr>
            </p:nvSpPr>
            <p:spPr/>
            <p:txBody>
              <a:bodyPr/>
              <a:lstStyle/>
              <a:p>
                <a:r>
                  <a:rPr lang="en-US" dirty="0"/>
                  <a:t>Suppose our data comes in batches of size </a:t>
                </a:r>
                <a14:m>
                  <m:oMath xmlns:m="http://schemas.openxmlformats.org/officeDocument/2006/math">
                    <m:r>
                      <a:rPr lang="en-US" b="0" i="1" smtClean="0">
                        <a:latin typeface="Cambria Math" panose="02040503050406030204" pitchFamily="18" charset="0"/>
                      </a:rPr>
                      <m:t>𝑏</m:t>
                    </m:r>
                  </m:oMath>
                </a14:m>
                <a:r>
                  <a:rPr lang="en-US" dirty="0"/>
                  <a:t>, i.e., </a:t>
                </a:r>
                <a14:m>
                  <m:oMath xmlns:m="http://schemas.openxmlformats.org/officeDocument/2006/math">
                    <m:r>
                      <a:rPr lang="en-US" altLang="zh-TW" b="1" i="1">
                        <a:latin typeface="Cambria Math" panose="02040503050406030204" pitchFamily="18" charset="0"/>
                      </a:rPr>
                      <m:t>𝐱</m:t>
                    </m:r>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oMath>
                </a14:m>
                <a:endParaRPr lang="en-US" dirty="0"/>
              </a:p>
              <a:p>
                <a:r>
                  <a:rPr lang="en-US" dirty="0"/>
                  <a:t>Self-attention’s matrix form extends to this batched data. Let’s verify: </a:t>
                </a:r>
              </a:p>
              <a:p>
                <a:r>
                  <a:rPr lang="en-US" dirty="0"/>
                  <a:t>Calculate the keys, queries and values, per-batch:</a:t>
                </a:r>
                <a:br>
                  <a:rPr lang="en-US" dirty="0"/>
                </a:br>
                <a:endParaRPr lang="en-US" dirty="0"/>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endParaRPr lang="en-US" dirty="0"/>
              </a:p>
              <a:p>
                <a:r>
                  <a:rPr lang="en-US" dirty="0"/>
                  <a:t>Pairwise similarity matrix between queries and keys, per batch: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for the whole batched data: </a:t>
                </a:r>
              </a:p>
              <a:p>
                <a:pPr marL="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𝑏</m:t>
                          </m:r>
                          <m:r>
                            <a:rPr lang="en-US" altLang="zh-TW" sz="1600" b="0" i="1" smtClean="0">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xmlns="">
          <p:sp>
            <p:nvSpPr>
              <p:cNvPr id="3" name="Text Placeholder 2">
                <a:extLst>
                  <a:ext uri="{FF2B5EF4-FFF2-40B4-BE49-F238E27FC236}">
                    <a16:creationId xmlns:a16="http://schemas.microsoft.com/office/drawing/2014/main" id="{1E34DBBF-1EF7-1E96-6B1E-11F61B8B5924}"/>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8230"/>
                </a:stretch>
              </a:blipFill>
            </p:spPr>
            <p:txBody>
              <a:bodyPr/>
              <a:lstStyle/>
              <a:p>
                <a:r>
                  <a:rPr lang="en-US">
                    <a:noFill/>
                  </a:rPr>
                  <a:t> </a:t>
                </a:r>
              </a:p>
            </p:txBody>
          </p:sp>
        </mc:Fallback>
      </mc:AlternateContent>
    </p:spTree>
    <p:extLst>
      <p:ext uri="{BB962C8B-B14F-4D97-AF65-F5344CB8AC3E}">
        <p14:creationId xmlns:p14="http://schemas.microsoft.com/office/powerpoint/2010/main" val="2096300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t>Recap: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lnSpcReduction="10000"/>
          </a:bodyPr>
          <a:lstStyle/>
          <a:p>
            <a:r>
              <a:rPr lang="en-US" dirty="0">
                <a:solidFill>
                  <a:srgbClr val="C00000"/>
                </a:solidFill>
              </a:rPr>
              <a:t>Attention </a:t>
            </a:r>
            <a:r>
              <a:rPr lang="en-US" dirty="0"/>
              <a:t>is a powerful mechanism to create context-aware representations</a:t>
            </a:r>
          </a:p>
          <a:p>
            <a:r>
              <a:rPr lang="en-US" dirty="0"/>
              <a:t>A way to focus on select parts of the input</a:t>
            </a: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Better at maintaining </a:t>
            </a:r>
            <a:r>
              <a:rPr lang="en-US" dirty="0">
                <a:solidFill>
                  <a:srgbClr val="00B050"/>
                </a:solidFill>
              </a:rPr>
              <a:t>long-distance dependencies </a:t>
            </a:r>
            <a:r>
              <a:rPr lang="en-US" dirty="0"/>
              <a:t>in the context. </a:t>
            </a:r>
          </a:p>
        </p:txBody>
      </p:sp>
      <p:grpSp>
        <p:nvGrpSpPr>
          <p:cNvPr id="4" name="Group 3">
            <a:extLst>
              <a:ext uri="{FF2B5EF4-FFF2-40B4-BE49-F238E27FC236}">
                <a16:creationId xmlns:a16="http://schemas.microsoft.com/office/drawing/2014/main" id="{BF0A3626-32FA-CEF2-F23C-BE398819C5D2}"/>
              </a:ext>
            </a:extLst>
          </p:cNvPr>
          <p:cNvGrpSpPr/>
          <p:nvPr/>
        </p:nvGrpSpPr>
        <p:grpSpPr>
          <a:xfrm>
            <a:off x="3121277" y="2189756"/>
            <a:ext cx="2901445" cy="1617527"/>
            <a:chOff x="1597794" y="930625"/>
            <a:chExt cx="6063909" cy="3316724"/>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 name="文字方塊 140">
                  <a:extLst>
                    <a:ext uri="{FF2B5EF4-FFF2-40B4-BE49-F238E27FC236}">
                      <a16:creationId xmlns:a16="http://schemas.microsoft.com/office/drawing/2014/main" id="{764E7499-B950-91D6-0606-F4CC7C80816A}"/>
                    </a:ext>
                  </a:extLst>
                </p:cNvPr>
                <p:cNvSpPr txBox="1"/>
                <p:nvPr/>
              </p:nvSpPr>
              <p:spPr>
                <a:xfrm>
                  <a:off x="6853812" y="3679365"/>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9" name="文字方塊 140">
                  <a:extLst>
                    <a:ext uri="{FF2B5EF4-FFF2-40B4-BE49-F238E27FC236}">
                      <a16:creationId xmlns:a16="http://schemas.microsoft.com/office/drawing/2014/main" id="{764E7499-B950-91D6-0606-F4CC7C80816A}"/>
                    </a:ext>
                  </a:extLst>
                </p:cNvPr>
                <p:cNvSpPr txBox="1">
                  <a:spLocks noRot="1" noChangeAspect="1" noMove="1" noResize="1" noEditPoints="1" noAdjustHandles="1" noChangeArrowheads="1" noChangeShapeType="1" noTextEdit="1"/>
                </p:cNvSpPr>
                <p:nvPr/>
              </p:nvSpPr>
              <p:spPr>
                <a:xfrm>
                  <a:off x="6853812" y="3679365"/>
                  <a:ext cx="536372" cy="567984"/>
                </a:xfrm>
                <a:prstGeom prst="rect">
                  <a:avLst/>
                </a:prstGeom>
                <a:blipFill>
                  <a:blip r:embed="rId3"/>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141">
                  <a:extLst>
                    <a:ext uri="{FF2B5EF4-FFF2-40B4-BE49-F238E27FC236}">
                      <a16:creationId xmlns:a16="http://schemas.microsoft.com/office/drawing/2014/main" id="{E9C4614B-C92C-D283-BA67-DD1C22DE0C70}"/>
                    </a:ext>
                  </a:extLst>
                </p:cNvPr>
                <p:cNvSpPr txBox="1"/>
                <p:nvPr/>
              </p:nvSpPr>
              <p:spPr>
                <a:xfrm>
                  <a:off x="5168057"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0" name="文字方塊 141">
                  <a:extLst>
                    <a:ext uri="{FF2B5EF4-FFF2-40B4-BE49-F238E27FC236}">
                      <a16:creationId xmlns:a16="http://schemas.microsoft.com/office/drawing/2014/main" id="{E9C4614B-C92C-D283-BA67-DD1C22DE0C70}"/>
                    </a:ext>
                  </a:extLst>
                </p:cNvPr>
                <p:cNvSpPr txBox="1">
                  <a:spLocks noRot="1" noChangeAspect="1" noMove="1" noResize="1" noEditPoints="1" noAdjustHandles="1" noChangeArrowheads="1" noChangeShapeType="1" noTextEdit="1"/>
                </p:cNvSpPr>
                <p:nvPr/>
              </p:nvSpPr>
              <p:spPr>
                <a:xfrm>
                  <a:off x="5168057" y="3671059"/>
                  <a:ext cx="536372" cy="567984"/>
                </a:xfrm>
                <a:prstGeom prst="rect">
                  <a:avLst/>
                </a:prstGeom>
                <a:blipFill>
                  <a:blip r:embed="rId4"/>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42">
                  <a:extLst>
                    <a:ext uri="{FF2B5EF4-FFF2-40B4-BE49-F238E27FC236}">
                      <a16:creationId xmlns:a16="http://schemas.microsoft.com/office/drawing/2014/main" id="{55330E7F-E88D-7A00-FADC-5B13554EB88F}"/>
                    </a:ext>
                  </a:extLst>
                </p:cNvPr>
                <p:cNvSpPr txBox="1"/>
                <p:nvPr/>
              </p:nvSpPr>
              <p:spPr>
                <a:xfrm>
                  <a:off x="3508868"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1" name="文字方塊 142">
                  <a:extLst>
                    <a:ext uri="{FF2B5EF4-FFF2-40B4-BE49-F238E27FC236}">
                      <a16:creationId xmlns:a16="http://schemas.microsoft.com/office/drawing/2014/main" id="{55330E7F-E88D-7A00-FADC-5B13554EB88F}"/>
                    </a:ext>
                  </a:extLst>
                </p:cNvPr>
                <p:cNvSpPr txBox="1">
                  <a:spLocks noRot="1" noChangeAspect="1" noMove="1" noResize="1" noEditPoints="1" noAdjustHandles="1" noChangeArrowheads="1" noChangeShapeType="1" noTextEdit="1"/>
                </p:cNvSpPr>
                <p:nvPr/>
              </p:nvSpPr>
              <p:spPr>
                <a:xfrm>
                  <a:off x="3508868" y="3671059"/>
                  <a:ext cx="536372" cy="567984"/>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字方塊 143">
                  <a:extLst>
                    <a:ext uri="{FF2B5EF4-FFF2-40B4-BE49-F238E27FC236}">
                      <a16:creationId xmlns:a16="http://schemas.microsoft.com/office/drawing/2014/main" id="{FBA829E2-71AF-38FC-CFD8-FC50A5B11845}"/>
                    </a:ext>
                  </a:extLst>
                </p:cNvPr>
                <p:cNvSpPr txBox="1"/>
                <p:nvPr/>
              </p:nvSpPr>
              <p:spPr>
                <a:xfrm>
                  <a:off x="1789036" y="36654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2" name="文字方塊 143">
                  <a:extLst>
                    <a:ext uri="{FF2B5EF4-FFF2-40B4-BE49-F238E27FC236}">
                      <a16:creationId xmlns:a16="http://schemas.microsoft.com/office/drawing/2014/main" id="{FBA829E2-71AF-38FC-CFD8-FC50A5B11845}"/>
                    </a:ext>
                  </a:extLst>
                </p:cNvPr>
                <p:cNvSpPr txBox="1">
                  <a:spLocks noRot="1" noChangeAspect="1" noMove="1" noResize="1" noEditPoints="1" noAdjustHandles="1" noChangeArrowheads="1" noChangeShapeType="1" noTextEdit="1"/>
                </p:cNvSpPr>
                <p:nvPr/>
              </p:nvSpPr>
              <p:spPr>
                <a:xfrm>
                  <a:off x="1789036" y="3665459"/>
                  <a:ext cx="536372" cy="567984"/>
                </a:xfrm>
                <a:prstGeom prst="rect">
                  <a:avLst/>
                </a:prstGeom>
                <a:blipFill>
                  <a:blip r:embed="rId6"/>
                  <a:stretch>
                    <a:fillRect r="-9091"/>
                  </a:stretch>
                </a:blipFill>
              </p:spPr>
              <p:txBody>
                <a:bodyPr/>
                <a:lstStyle/>
                <a:p>
                  <a:r>
                    <a:rPr lang="en-US">
                      <a:noFill/>
                    </a:rPr>
                    <a:t> </a:t>
                  </a:r>
                </a:p>
              </p:txBody>
            </p:sp>
          </mc:Fallback>
        </mc:AlternateContent>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3" name="文字方塊 116">
                    <a:extLst>
                      <a:ext uri="{FF2B5EF4-FFF2-40B4-BE49-F238E27FC236}">
                        <a16:creationId xmlns:a16="http://schemas.microsoft.com/office/drawing/2014/main" id="{14FFEDB4-FF48-F8B8-1861-02B199C45F29}"/>
                      </a:ext>
                    </a:extLst>
                  </p:cNvPr>
                  <p:cNvSpPr txBox="1">
                    <a:spLocks noRot="1" noChangeAspect="1" noMove="1" noResize="1" noEditPoints="1" noAdjustHandles="1" noChangeArrowheads="1" noChangeShapeType="1" noTextEdit="1"/>
                  </p:cNvSpPr>
                  <p:nvPr/>
                </p:nvSpPr>
                <p:spPr>
                  <a:xfrm>
                    <a:off x="522980" y="1361988"/>
                    <a:ext cx="715162" cy="757311"/>
                  </a:xfrm>
                  <a:prstGeom prst="rect">
                    <a:avLst/>
                  </a:prstGeom>
                  <a:blipFill>
                    <a:blip r:embed="rId7"/>
                    <a:stretch>
                      <a:fillRect r="-4545"/>
                    </a:stretch>
                  </a:blipFill>
                </p:spPr>
                <p:txBody>
                  <a:bodyPr/>
                  <a:lstStyle/>
                  <a:p>
                    <a:r>
                      <a:rPr lang="en-US">
                        <a:noFill/>
                      </a:rPr>
                      <a:t> </a:t>
                    </a:r>
                  </a:p>
                </p:txBody>
              </p:sp>
            </mc:Fallback>
          </mc:AlternateContent>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1" name="文字方塊 130">
                    <a:extLst>
                      <a:ext uri="{FF2B5EF4-FFF2-40B4-BE49-F238E27FC236}">
                        <a16:creationId xmlns:a16="http://schemas.microsoft.com/office/drawing/2014/main" id="{CF577B95-D1B3-8A75-A4F5-E0E514B7957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8"/>
                    <a:stretch>
                      <a:fillRect r="-9524"/>
                    </a:stretch>
                  </a:blipFill>
                </p:spPr>
                <p:txBody>
                  <a:bodyPr/>
                  <a:lstStyle/>
                  <a:p>
                    <a:r>
                      <a:rPr lang="en-US">
                        <a:noFill/>
                      </a:rPr>
                      <a:t> </a:t>
                    </a:r>
                  </a:p>
                </p:txBody>
              </p:sp>
            </mc:Fallback>
          </mc:AlternateContent>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9" name="文字方塊 166">
                    <a:extLst>
                      <a:ext uri="{FF2B5EF4-FFF2-40B4-BE49-F238E27FC236}">
                        <a16:creationId xmlns:a16="http://schemas.microsoft.com/office/drawing/2014/main" id="{E116835B-A446-0A38-B4CA-81E1812A52D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9"/>
                    <a:stretch>
                      <a:fillRect r="-9524"/>
                    </a:stretch>
                  </a:blipFill>
                </p:spPr>
                <p:txBody>
                  <a:bodyPr/>
                  <a:lstStyle/>
                  <a:p>
                    <a:r>
                      <a:rPr lang="en-US">
                        <a:noFill/>
                      </a:rPr>
                      <a:t> </a:t>
                    </a:r>
                  </a:p>
                </p:txBody>
              </p:sp>
            </mc:Fallback>
          </mc:AlternateContent>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7" name="文字方塊 169">
                    <a:extLst>
                      <a:ext uri="{FF2B5EF4-FFF2-40B4-BE49-F238E27FC236}">
                        <a16:creationId xmlns:a16="http://schemas.microsoft.com/office/drawing/2014/main" id="{E0C4B12C-20E3-CF1C-704C-F464CBEE7176}"/>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10"/>
                    <a:stretch>
                      <a:fillRect r="-4762"/>
                    </a:stretch>
                  </a:blipFill>
                </p:spPr>
                <p:txBody>
                  <a:bodyPr/>
                  <a:lstStyle/>
                  <a:p>
                    <a:r>
                      <a:rPr lang="en-US">
                        <a:noFill/>
                      </a:rPr>
                      <a:t> </a:t>
                    </a:r>
                  </a:p>
                </p:txBody>
              </p:sp>
            </mc:Fallback>
          </mc:AlternateContent>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sp>
        <p:nvSpPr>
          <p:cNvPr id="35" name="TextBox 34">
            <a:extLst>
              <a:ext uri="{FF2B5EF4-FFF2-40B4-BE49-F238E27FC236}">
                <a16:creationId xmlns:a16="http://schemas.microsoft.com/office/drawing/2014/main" id="{92AD76CD-159F-CA0E-A35B-CDA409DB0F31}"/>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2"/>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5222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a:bodyPr>
          <a:lstStyle/>
          <a:p>
            <a:r>
              <a:rPr lang="en-US" b="1" dirty="0"/>
              <a:t>Issue: </a:t>
            </a:r>
            <a:r>
              <a:rPr lang="en-US" dirty="0"/>
              <a:t>Each head has limited capacity, e.g., it cannot attend to too </a:t>
            </a:r>
            <a:br>
              <a:rPr lang="en-US" dirty="0"/>
            </a:br>
            <a:r>
              <a:rPr lang="en-US" dirty="0"/>
              <a:t>many things at the same time.  </a:t>
            </a:r>
            <a:br>
              <a:rPr lang="en-US" dirty="0"/>
            </a:br>
            <a:endParaRPr lang="en-US" dirty="0"/>
          </a:p>
          <a:p>
            <a:r>
              <a:rPr lang="en-US" b="1" dirty="0"/>
              <a:t>Main idea:</a:t>
            </a:r>
            <a:r>
              <a:rPr lang="en-US" dirty="0"/>
              <a:t> Allows model to jointly attend to information from different representation subspaces (like ensembling).</a:t>
            </a:r>
          </a:p>
          <a:p>
            <a:endParaRPr lang="en-US" dirty="0">
              <a:solidFill>
                <a:srgbClr val="C00000"/>
              </a:solidFill>
            </a:endParaRPr>
          </a:p>
          <a:p>
            <a:r>
              <a:rPr lang="en-US" dirty="0">
                <a:solidFill>
                  <a:srgbClr val="C00000"/>
                </a:solidFill>
              </a:rPr>
              <a:t>Multiple parallel attention layers</a:t>
            </a:r>
            <a:r>
              <a:rPr lang="en-US" dirty="0"/>
              <a:t>. </a:t>
            </a:r>
          </a:p>
          <a:p>
            <a:pPr lvl="1"/>
            <a:r>
              <a:rPr lang="en-US" dirty="0"/>
              <a:t>Each attention layer has its own parameters. </a:t>
            </a:r>
          </a:p>
          <a:p>
            <a:pPr lvl="1"/>
            <a:r>
              <a:rPr lang="en-US" dirty="0"/>
              <a:t>Concatenate the results and run them </a:t>
            </a:r>
            <a:br>
              <a:rPr lang="en-US" dirty="0"/>
            </a:br>
            <a:r>
              <a:rPr lang="en-US" dirty="0"/>
              <a:t>through a linear projection. </a:t>
            </a:r>
          </a:p>
          <a:p>
            <a:pPr lvl="1"/>
            <a:endParaRPr lang="en-US" dirty="0"/>
          </a:p>
          <a:p>
            <a:pPr lvl="1"/>
            <a:endParaRPr lang="en-US" dirty="0"/>
          </a:p>
          <a:p>
            <a:pPr lvl="1"/>
            <a:endParaRPr lang="en-US" dirty="0"/>
          </a:p>
        </p:txBody>
      </p:sp>
      <p:grpSp>
        <p:nvGrpSpPr>
          <p:cNvPr id="4" name="Group 3">
            <a:extLst>
              <a:ext uri="{FF2B5EF4-FFF2-40B4-BE49-F238E27FC236}">
                <a16:creationId xmlns:a16="http://schemas.microsoft.com/office/drawing/2014/main" id="{BF0A3626-32FA-CEF2-F23C-BE398819C5D2}"/>
              </a:ext>
            </a:extLst>
          </p:cNvPr>
          <p:cNvGrpSpPr/>
          <p:nvPr/>
        </p:nvGrpSpPr>
        <p:grpSpPr>
          <a:xfrm>
            <a:off x="5398057" y="2784681"/>
            <a:ext cx="2901445" cy="1562070"/>
            <a:chOff x="1597794" y="930625"/>
            <a:chExt cx="6063909" cy="3203010"/>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pic>
        <p:nvPicPr>
          <p:cNvPr id="47106" name="Picture 2" descr="Ghidorah (MonsterVerse) | Gojipedia | Fandom">
            <a:extLst>
              <a:ext uri="{FF2B5EF4-FFF2-40B4-BE49-F238E27FC236}">
                <a16:creationId xmlns:a16="http://schemas.microsoft.com/office/drawing/2014/main" id="{5606411D-3567-D278-A8CB-B2E29B5FD37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3307" r="8196" b="39254"/>
          <a:stretch/>
        </p:blipFill>
        <p:spPr bwMode="auto">
          <a:xfrm>
            <a:off x="7412182" y="109190"/>
            <a:ext cx="1575682" cy="1603066"/>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群組 1">
            <a:extLst>
              <a:ext uri="{FF2B5EF4-FFF2-40B4-BE49-F238E27FC236}">
                <a16:creationId xmlns:a16="http://schemas.microsoft.com/office/drawing/2014/main" id="{A0166EBE-6FFC-3BA3-9263-8E41666BB50F}"/>
              </a:ext>
            </a:extLst>
          </p:cNvPr>
          <p:cNvGrpSpPr/>
          <p:nvPr/>
        </p:nvGrpSpPr>
        <p:grpSpPr>
          <a:xfrm>
            <a:off x="5737432" y="2639357"/>
            <a:ext cx="256642" cy="285914"/>
            <a:chOff x="522980" y="1337615"/>
            <a:chExt cx="715162" cy="781684"/>
          </a:xfrm>
        </p:grpSpPr>
        <p:sp>
          <p:nvSpPr>
            <p:cNvPr id="62" name="矩形 115">
              <a:extLst>
                <a:ext uri="{FF2B5EF4-FFF2-40B4-BE49-F238E27FC236}">
                  <a16:creationId xmlns:a16="http://schemas.microsoft.com/office/drawing/2014/main" id="{B51A137B-7FE6-50DD-1045-8785F90ABBE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3" name="文字方塊 116">
              <a:extLst>
                <a:ext uri="{FF2B5EF4-FFF2-40B4-BE49-F238E27FC236}">
                  <a16:creationId xmlns:a16="http://schemas.microsoft.com/office/drawing/2014/main" id="{539D7D95-2193-80CD-687D-37B4AF4DFAED}"/>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4" name="群組 126">
            <a:extLst>
              <a:ext uri="{FF2B5EF4-FFF2-40B4-BE49-F238E27FC236}">
                <a16:creationId xmlns:a16="http://schemas.microsoft.com/office/drawing/2014/main" id="{D2F291B3-6251-BC61-7A4B-2C4BD4714F44}"/>
              </a:ext>
            </a:extLst>
          </p:cNvPr>
          <p:cNvGrpSpPr/>
          <p:nvPr/>
        </p:nvGrpSpPr>
        <p:grpSpPr>
          <a:xfrm>
            <a:off x="6545619" y="2639358"/>
            <a:ext cx="256642" cy="285915"/>
            <a:chOff x="522980" y="1337615"/>
            <a:chExt cx="715162" cy="781687"/>
          </a:xfrm>
        </p:grpSpPr>
        <p:sp>
          <p:nvSpPr>
            <p:cNvPr id="60" name="矩形 129">
              <a:extLst>
                <a:ext uri="{FF2B5EF4-FFF2-40B4-BE49-F238E27FC236}">
                  <a16:creationId xmlns:a16="http://schemas.microsoft.com/office/drawing/2014/main" id="{8F2ED2D2-C277-C10D-E97A-D8A2E230A06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1" name="文字方塊 130">
              <a:extLst>
                <a:ext uri="{FF2B5EF4-FFF2-40B4-BE49-F238E27FC236}">
                  <a16:creationId xmlns:a16="http://schemas.microsoft.com/office/drawing/2014/main" id="{1D7CC855-B0E6-3A0B-646C-2D2759D35E74}"/>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5" name="群組 164">
            <a:extLst>
              <a:ext uri="{FF2B5EF4-FFF2-40B4-BE49-F238E27FC236}">
                <a16:creationId xmlns:a16="http://schemas.microsoft.com/office/drawing/2014/main" id="{27370527-291A-51FF-5A09-87EAFE8B560B}"/>
              </a:ext>
            </a:extLst>
          </p:cNvPr>
          <p:cNvGrpSpPr/>
          <p:nvPr/>
        </p:nvGrpSpPr>
        <p:grpSpPr>
          <a:xfrm>
            <a:off x="7354218" y="2639358"/>
            <a:ext cx="256642" cy="285915"/>
            <a:chOff x="522980" y="1337615"/>
            <a:chExt cx="715162" cy="781687"/>
          </a:xfrm>
        </p:grpSpPr>
        <p:sp>
          <p:nvSpPr>
            <p:cNvPr id="58" name="矩形 165">
              <a:extLst>
                <a:ext uri="{FF2B5EF4-FFF2-40B4-BE49-F238E27FC236}">
                  <a16:creationId xmlns:a16="http://schemas.microsoft.com/office/drawing/2014/main" id="{2C1069EE-9DD9-6970-43DD-F1135073DA7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9" name="文字方塊 166">
              <a:extLst>
                <a:ext uri="{FF2B5EF4-FFF2-40B4-BE49-F238E27FC236}">
                  <a16:creationId xmlns:a16="http://schemas.microsoft.com/office/drawing/2014/main" id="{74577F2A-593E-3E8E-46B7-4B1CD1E59AD7}"/>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6" name="群組 167">
            <a:extLst>
              <a:ext uri="{FF2B5EF4-FFF2-40B4-BE49-F238E27FC236}">
                <a16:creationId xmlns:a16="http://schemas.microsoft.com/office/drawing/2014/main" id="{BDD23FFC-649D-66A3-1E67-8C170D1CD7E3}"/>
              </a:ext>
            </a:extLst>
          </p:cNvPr>
          <p:cNvGrpSpPr/>
          <p:nvPr/>
        </p:nvGrpSpPr>
        <p:grpSpPr>
          <a:xfrm>
            <a:off x="8160814" y="2639358"/>
            <a:ext cx="256642" cy="285915"/>
            <a:chOff x="522980" y="1337615"/>
            <a:chExt cx="715162" cy="781687"/>
          </a:xfrm>
        </p:grpSpPr>
        <p:sp>
          <p:nvSpPr>
            <p:cNvPr id="56" name="矩形 168">
              <a:extLst>
                <a:ext uri="{FF2B5EF4-FFF2-40B4-BE49-F238E27FC236}">
                  <a16:creationId xmlns:a16="http://schemas.microsoft.com/office/drawing/2014/main" id="{C7761840-3334-9CAD-0DE5-C4C9D826285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7" name="文字方塊 169">
              <a:extLst>
                <a:ext uri="{FF2B5EF4-FFF2-40B4-BE49-F238E27FC236}">
                  <a16:creationId xmlns:a16="http://schemas.microsoft.com/office/drawing/2014/main" id="{2F9D2B7C-9439-B121-E462-02E4E250DA78}"/>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47" name="直線單箭頭接點 25">
            <a:extLst>
              <a:ext uri="{FF2B5EF4-FFF2-40B4-BE49-F238E27FC236}">
                <a16:creationId xmlns:a16="http://schemas.microsoft.com/office/drawing/2014/main" id="{7A0EF800-E57C-547A-E2C7-2E59EB1565FB}"/>
              </a:ext>
            </a:extLst>
          </p:cNvPr>
          <p:cNvCxnSpPr>
            <a:cxnSpLocks/>
            <a:stCxn id="47168" idx="3"/>
          </p:cNvCxnSpPr>
          <p:nvPr/>
        </p:nvCxnSpPr>
        <p:spPr>
          <a:xfrm flipV="1">
            <a:off x="5739481" y="3729710"/>
            <a:ext cx="154316" cy="486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0">
            <a:extLst>
              <a:ext uri="{FF2B5EF4-FFF2-40B4-BE49-F238E27FC236}">
                <a16:creationId xmlns:a16="http://schemas.microsoft.com/office/drawing/2014/main" id="{04C9998F-E4CF-68B6-4A01-49F319F39370}"/>
              </a:ext>
            </a:extLst>
          </p:cNvPr>
          <p:cNvCxnSpPr>
            <a:cxnSpLocks/>
            <a:stCxn id="47167" idx="3"/>
          </p:cNvCxnSpPr>
          <p:nvPr/>
        </p:nvCxnSpPr>
        <p:spPr>
          <a:xfrm flipV="1">
            <a:off x="6562382" y="3724271"/>
            <a:ext cx="148263"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1">
            <a:extLst>
              <a:ext uri="{FF2B5EF4-FFF2-40B4-BE49-F238E27FC236}">
                <a16:creationId xmlns:a16="http://schemas.microsoft.com/office/drawing/2014/main" id="{EB3203CB-558D-F136-95BE-1AC45CDBC286}"/>
              </a:ext>
            </a:extLst>
          </p:cNvPr>
          <p:cNvCxnSpPr>
            <a:cxnSpLocks/>
            <a:stCxn id="47166" idx="3"/>
          </p:cNvCxnSpPr>
          <p:nvPr/>
        </p:nvCxnSpPr>
        <p:spPr>
          <a:xfrm flipV="1">
            <a:off x="7356267" y="3724271"/>
            <a:ext cx="160396"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2">
            <a:extLst>
              <a:ext uri="{FF2B5EF4-FFF2-40B4-BE49-F238E27FC236}">
                <a16:creationId xmlns:a16="http://schemas.microsoft.com/office/drawing/2014/main" id="{F3080C96-A94F-2772-FB04-41A988EFEED1}"/>
              </a:ext>
            </a:extLst>
          </p:cNvPr>
          <p:cNvCxnSpPr>
            <a:cxnSpLocks/>
            <a:stCxn id="47165" idx="3"/>
          </p:cNvCxnSpPr>
          <p:nvPr/>
        </p:nvCxnSpPr>
        <p:spPr>
          <a:xfrm flipV="1">
            <a:off x="8162863" y="3729710"/>
            <a:ext cx="161280" cy="493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3">
            <a:extLst>
              <a:ext uri="{FF2B5EF4-FFF2-40B4-BE49-F238E27FC236}">
                <a16:creationId xmlns:a16="http://schemas.microsoft.com/office/drawing/2014/main" id="{6C56BF14-581D-4BE0-CF50-793D405C7699}"/>
              </a:ext>
            </a:extLst>
          </p:cNvPr>
          <p:cNvCxnSpPr>
            <a:cxnSpLocks/>
          </p:cNvCxnSpPr>
          <p:nvPr/>
        </p:nvCxnSpPr>
        <p:spPr>
          <a:xfrm flipV="1">
            <a:off x="5893952"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4">
            <a:extLst>
              <a:ext uri="{FF2B5EF4-FFF2-40B4-BE49-F238E27FC236}">
                <a16:creationId xmlns:a16="http://schemas.microsoft.com/office/drawing/2014/main" id="{8BF15BB0-D92F-CEC4-EA24-C5F65B1BE0D4}"/>
              </a:ext>
            </a:extLst>
          </p:cNvPr>
          <p:cNvCxnSpPr>
            <a:cxnSpLocks/>
          </p:cNvCxnSpPr>
          <p:nvPr/>
        </p:nvCxnSpPr>
        <p:spPr>
          <a:xfrm flipV="1">
            <a:off x="6710799"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75">
            <a:extLst>
              <a:ext uri="{FF2B5EF4-FFF2-40B4-BE49-F238E27FC236}">
                <a16:creationId xmlns:a16="http://schemas.microsoft.com/office/drawing/2014/main" id="{DC775DFF-043E-20E4-CB38-EAEC064C2F25}"/>
              </a:ext>
            </a:extLst>
          </p:cNvPr>
          <p:cNvCxnSpPr>
            <a:cxnSpLocks/>
          </p:cNvCxnSpPr>
          <p:nvPr/>
        </p:nvCxnSpPr>
        <p:spPr>
          <a:xfrm flipV="1">
            <a:off x="7516817"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76">
            <a:extLst>
              <a:ext uri="{FF2B5EF4-FFF2-40B4-BE49-F238E27FC236}">
                <a16:creationId xmlns:a16="http://schemas.microsoft.com/office/drawing/2014/main" id="{00883A45-598F-DBC5-9896-3383864022C3}"/>
              </a:ext>
            </a:extLst>
          </p:cNvPr>
          <p:cNvCxnSpPr>
            <a:cxnSpLocks/>
          </p:cNvCxnSpPr>
          <p:nvPr/>
        </p:nvCxnSpPr>
        <p:spPr>
          <a:xfrm flipV="1">
            <a:off x="8324297"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8">
            <a:extLst>
              <a:ext uri="{FF2B5EF4-FFF2-40B4-BE49-F238E27FC236}">
                <a16:creationId xmlns:a16="http://schemas.microsoft.com/office/drawing/2014/main" id="{78ECC4B6-6FE1-A49A-3F79-8BF23F6251D8}"/>
              </a:ext>
            </a:extLst>
          </p:cNvPr>
          <p:cNvSpPr/>
          <p:nvPr/>
        </p:nvSpPr>
        <p:spPr>
          <a:xfrm>
            <a:off x="5645927" y="3086814"/>
            <a:ext cx="2901445" cy="637456"/>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7165" name="文字方塊 140">
                <a:extLst>
                  <a:ext uri="{FF2B5EF4-FFF2-40B4-BE49-F238E27FC236}">
                    <a16:creationId xmlns:a16="http://schemas.microsoft.com/office/drawing/2014/main" id="{89CCE0CD-6A40-33A3-0085-A20D92BA29D6}"/>
                  </a:ext>
                </a:extLst>
              </p:cNvPr>
              <p:cNvSpPr txBox="1"/>
              <p:nvPr/>
            </p:nvSpPr>
            <p:spPr>
              <a:xfrm>
                <a:off x="7906221" y="4084866"/>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5" name="文字方塊 140">
                <a:extLst>
                  <a:ext uri="{FF2B5EF4-FFF2-40B4-BE49-F238E27FC236}">
                    <a16:creationId xmlns:a16="http://schemas.microsoft.com/office/drawing/2014/main" id="{89CCE0CD-6A40-33A3-0085-A20D92BA29D6}"/>
                  </a:ext>
                </a:extLst>
              </p:cNvPr>
              <p:cNvSpPr txBox="1">
                <a:spLocks noRot="1" noChangeAspect="1" noMove="1" noResize="1" noEditPoints="1" noAdjustHandles="1" noChangeArrowheads="1" noChangeShapeType="1" noTextEdit="1"/>
              </p:cNvSpPr>
              <p:nvPr/>
            </p:nvSpPr>
            <p:spPr>
              <a:xfrm>
                <a:off x="7906221" y="4084866"/>
                <a:ext cx="256642" cy="276999"/>
              </a:xfrm>
              <a:prstGeom prst="rect">
                <a:avLst/>
              </a:prstGeom>
              <a:blipFill>
                <a:blip r:embed="rId6"/>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6" name="文字方塊 141">
                <a:extLst>
                  <a:ext uri="{FF2B5EF4-FFF2-40B4-BE49-F238E27FC236}">
                    <a16:creationId xmlns:a16="http://schemas.microsoft.com/office/drawing/2014/main" id="{1A815EED-F0BC-AC41-83A7-EC1321A7C890}"/>
                  </a:ext>
                </a:extLst>
              </p:cNvPr>
              <p:cNvSpPr txBox="1"/>
              <p:nvPr/>
            </p:nvSpPr>
            <p:spPr>
              <a:xfrm>
                <a:off x="7099625"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6" name="文字方塊 141">
                <a:extLst>
                  <a:ext uri="{FF2B5EF4-FFF2-40B4-BE49-F238E27FC236}">
                    <a16:creationId xmlns:a16="http://schemas.microsoft.com/office/drawing/2014/main" id="{1A815EED-F0BC-AC41-83A7-EC1321A7C890}"/>
                  </a:ext>
                </a:extLst>
              </p:cNvPr>
              <p:cNvSpPr txBox="1">
                <a:spLocks noRot="1" noChangeAspect="1" noMove="1" noResize="1" noEditPoints="1" noAdjustHandles="1" noChangeArrowheads="1" noChangeShapeType="1" noTextEdit="1"/>
              </p:cNvSpPr>
              <p:nvPr/>
            </p:nvSpPr>
            <p:spPr>
              <a:xfrm>
                <a:off x="7099625" y="4080815"/>
                <a:ext cx="256642" cy="276999"/>
              </a:xfrm>
              <a:prstGeom prst="rect">
                <a:avLst/>
              </a:prstGeom>
              <a:blipFill>
                <a:blip r:embed="rId7"/>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7" name="文字方塊 142">
                <a:extLst>
                  <a:ext uri="{FF2B5EF4-FFF2-40B4-BE49-F238E27FC236}">
                    <a16:creationId xmlns:a16="http://schemas.microsoft.com/office/drawing/2014/main" id="{FFF33400-EA34-2B83-1D88-365C2BDEEF7C}"/>
                  </a:ext>
                </a:extLst>
              </p:cNvPr>
              <p:cNvSpPr txBox="1"/>
              <p:nvPr/>
            </p:nvSpPr>
            <p:spPr>
              <a:xfrm>
                <a:off x="6305740"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7" name="文字方塊 142">
                <a:extLst>
                  <a:ext uri="{FF2B5EF4-FFF2-40B4-BE49-F238E27FC236}">
                    <a16:creationId xmlns:a16="http://schemas.microsoft.com/office/drawing/2014/main" id="{FFF33400-EA34-2B83-1D88-365C2BDEEF7C}"/>
                  </a:ext>
                </a:extLst>
              </p:cNvPr>
              <p:cNvSpPr txBox="1">
                <a:spLocks noRot="1" noChangeAspect="1" noMove="1" noResize="1" noEditPoints="1" noAdjustHandles="1" noChangeArrowheads="1" noChangeShapeType="1" noTextEdit="1"/>
              </p:cNvSpPr>
              <p:nvPr/>
            </p:nvSpPr>
            <p:spPr>
              <a:xfrm>
                <a:off x="6305740" y="4080815"/>
                <a:ext cx="256642" cy="276999"/>
              </a:xfrm>
              <a:prstGeom prst="rect">
                <a:avLst/>
              </a:prstGeom>
              <a:blipFill>
                <a:blip r:embed="rId8"/>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8" name="文字方塊 143">
                <a:extLst>
                  <a:ext uri="{FF2B5EF4-FFF2-40B4-BE49-F238E27FC236}">
                    <a16:creationId xmlns:a16="http://schemas.microsoft.com/office/drawing/2014/main" id="{E2F949D0-5A00-E9B8-6A2A-D2676F8D9551}"/>
                  </a:ext>
                </a:extLst>
              </p:cNvPr>
              <p:cNvSpPr txBox="1"/>
              <p:nvPr/>
            </p:nvSpPr>
            <p:spPr>
              <a:xfrm>
                <a:off x="5482839" y="4078084"/>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8" name="文字方塊 143">
                <a:extLst>
                  <a:ext uri="{FF2B5EF4-FFF2-40B4-BE49-F238E27FC236}">
                    <a16:creationId xmlns:a16="http://schemas.microsoft.com/office/drawing/2014/main" id="{E2F949D0-5A00-E9B8-6A2A-D2676F8D9551}"/>
                  </a:ext>
                </a:extLst>
              </p:cNvPr>
              <p:cNvSpPr txBox="1">
                <a:spLocks noRot="1" noChangeAspect="1" noMove="1" noResize="1" noEditPoints="1" noAdjustHandles="1" noChangeArrowheads="1" noChangeShapeType="1" noTextEdit="1"/>
              </p:cNvSpPr>
              <p:nvPr/>
            </p:nvSpPr>
            <p:spPr>
              <a:xfrm>
                <a:off x="5482839" y="4078084"/>
                <a:ext cx="256642" cy="276999"/>
              </a:xfrm>
              <a:prstGeom prst="rect">
                <a:avLst/>
              </a:prstGeom>
              <a:blipFill>
                <a:blip r:embed="rId9"/>
                <a:stretch>
                  <a:fillRect r="-4545"/>
                </a:stretch>
              </a:blipFill>
            </p:spPr>
            <p:txBody>
              <a:bodyPr/>
              <a:lstStyle/>
              <a:p>
                <a:r>
                  <a:rPr lang="en-US">
                    <a:noFill/>
                  </a:rPr>
                  <a:t> </a:t>
                </a:r>
              </a:p>
            </p:txBody>
          </p:sp>
        </mc:Fallback>
      </mc:AlternateContent>
      <p:sp>
        <p:nvSpPr>
          <p:cNvPr id="47195" name="TextBox 47194">
            <a:extLst>
              <a:ext uri="{FF2B5EF4-FFF2-40B4-BE49-F238E27FC236}">
                <a16:creationId xmlns:a16="http://schemas.microsoft.com/office/drawing/2014/main" id="{EF1A02E7-1655-39F8-D620-8EB393223EAE}"/>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0"/>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362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a:xfrm>
                <a:off x="533919" y="1390649"/>
                <a:ext cx="6156813" cy="3645731"/>
              </a:xfrm>
            </p:spPr>
            <p:txBody>
              <a:bodyPr>
                <a:normAutofit fontScale="92500" lnSpcReduction="10000"/>
              </a:bodyPr>
              <a:lstStyle/>
              <a:p>
                <a:r>
                  <a:rPr lang="en-US" dirty="0"/>
                  <a:t>Just concatenate all the heads and apply an output projection.</a:t>
                </a:r>
              </a:p>
              <a:p>
                <a:pPr marL="0" indent="0">
                  <a:buNone/>
                </a:pPr>
                <a:endParaRPr lang="en-US" b="0"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solidFill>
                            <a:srgbClr val="00B050"/>
                          </a:solidFill>
                          <a:latin typeface="Cambria Math" panose="02040503050406030204" pitchFamily="18" charset="0"/>
                        </a:rPr>
                        <m:t>Attention</m:t>
                      </m:r>
                      <m:d>
                        <m:dPr>
                          <m:ctrlPr>
                            <a:rPr lang="en-US" b="0" i="1" smtClean="0">
                              <a:latin typeface="Cambria Math" panose="02040503050406030204" pitchFamily="18" charset="0"/>
                            </a:rPr>
                          </m:ctrlPr>
                        </m:dPr>
                        <m:e>
                          <m:sSubSup>
                            <m:sSubSupPr>
                              <m:ctrlPr>
                                <a:rPr lang="en-US" altLang="zh-TW" b="1" i="1">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e>
                      </m:d>
                      <m:r>
                        <a:rPr lang="en-US" b="0" i="1" smtClean="0">
                          <a:latin typeface="Cambria Math" panose="02040503050406030204" pitchFamily="18" charset="0"/>
                        </a:rPr>
                        <m:t> </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00B050"/>
                          </a:solidFill>
                          <a:latin typeface="Cambria Math" panose="02040503050406030204" pitchFamily="18" charset="0"/>
                        </a:rPr>
                        <m:t>MultiHeadedAttention</m:t>
                      </m:r>
                      <m:d>
                        <m:dPr>
                          <m:ctrlPr>
                            <a:rPr lang="en-US" b="0" i="1" smtClean="0">
                              <a:latin typeface="Cambria Math" panose="02040503050406030204" pitchFamily="18" charset="0"/>
                            </a:rPr>
                          </m:ctrlPr>
                        </m:dPr>
                        <m:e>
                          <m:r>
                            <a:rPr lang="en-US" altLang="zh-TW" b="1">
                              <a:latin typeface="Cambria Math" panose="02040503050406030204" pitchFamily="18" charset="0"/>
                            </a:rPr>
                            <m:t>𝐱</m:t>
                          </m:r>
                        </m:e>
                      </m:d>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h</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i="1" dirty="0"/>
              </a:p>
              <a:p>
                <a:endParaRPr lang="en-US" dirty="0"/>
              </a:p>
              <a:p>
                <a:r>
                  <a:rPr lang="en-US" dirty="0"/>
                  <a:t>Previously, we used the following dimensions for </a:t>
                </a:r>
                <a:r>
                  <a:rPr lang="en-US" b="1" dirty="0"/>
                  <a:t>single</a:t>
                </a:r>
                <a:r>
                  <a:rPr lang="en-US" dirty="0"/>
                  <a:t>-head SA: </a:t>
                </a: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smtClean="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In practice, we use a reduced dimension for each head. </a:t>
                </a:r>
                <a:endParaRPr lang="en-US" altLang="zh-TW" b="1" i="1" dirty="0">
                  <a:solidFill>
                    <a:srgbClr val="7030A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1" i="1">
                              <a:solidFill>
                                <a:srgbClr val="00B050"/>
                              </a:solidFill>
                              <a:latin typeface="Cambria Math" panose="02040503050406030204" pitchFamily="18" charset="0"/>
                            </a:rPr>
                            <m:t>𝑾</m:t>
                          </m:r>
                        </m:e>
                        <m:sup>
                          <m:r>
                            <a:rPr lang="en-US" i="1">
                              <a:solidFill>
                                <a:srgbClr val="00B050"/>
                              </a:solidFill>
                              <a:latin typeface="Cambria Math" panose="02040503050406030204" pitchFamily="18" charset="0"/>
                            </a:rPr>
                            <m:t>𝑂</m:t>
                          </m:r>
                        </m:sup>
                      </m:s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m:oMathPara>
                </a14:m>
                <a:endParaRPr lang="en-US" dirty="0"/>
              </a:p>
              <a:p>
                <a:pPr marL="0" indent="0">
                  <a:buNone/>
                </a:pPr>
                <a:endParaRPr lang="en-US" dirty="0"/>
              </a:p>
              <a:p>
                <a:pPr>
                  <a:lnSpc>
                    <a:spcPct val="120000"/>
                  </a:lnSpc>
                </a:pPr>
                <a:r>
                  <a:rPr lang="en-US" dirty="0"/>
                  <a:t>The total computational cost is similar to that of single-hear attention with full dimensionality. </a:t>
                </a:r>
              </a:p>
            </p:txBody>
          </p:sp>
        </mc:Choice>
        <mc:Fallback xmlns="">
          <p:sp>
            <p:nvSpPr>
              <p:cNvPr id="3" name="Content Placeholder 2">
                <a:extLst>
                  <a:ext uri="{FF2B5EF4-FFF2-40B4-BE49-F238E27FC236}">
                    <a16:creationId xmlns:a16="http://schemas.microsoft.com/office/drawing/2014/main" id="{58B57376-83E0-E507-151B-591DA026DE82}"/>
                  </a:ext>
                </a:extLst>
              </p:cNvPr>
              <p:cNvSpPr>
                <a:spLocks noGrp="1" noRot="1" noChangeAspect="1" noMove="1" noResize="1" noEditPoints="1" noAdjustHandles="1" noChangeArrowheads="1" noChangeShapeType="1" noTextEdit="1"/>
              </p:cNvSpPr>
              <p:nvPr>
                <p:ph type="body" sz="quarter" idx="16"/>
              </p:nvPr>
            </p:nvSpPr>
            <p:spPr>
              <a:xfrm>
                <a:off x="533919" y="1390649"/>
                <a:ext cx="6156813" cy="3645731"/>
              </a:xfrm>
              <a:blipFill>
                <a:blip r:embed="rId3"/>
                <a:stretch>
                  <a:fillRect l="-412" t="-1736"/>
                </a:stretch>
              </a:blipFill>
            </p:spPr>
            <p:txBody>
              <a:bodyPr/>
              <a:lstStyle/>
              <a:p>
                <a:r>
                  <a:rPr lang="en-US">
                    <a:noFill/>
                  </a:rPr>
                  <a:t> </a:t>
                </a:r>
              </a:p>
            </p:txBody>
          </p:sp>
        </mc:Fallback>
      </mc:AlternateContent>
      <p:pic>
        <p:nvPicPr>
          <p:cNvPr id="1026" name="Picture 2" descr="How to Implement Multi-Head Attention from Scratch in TensorFlow and Keras  - MachineLearningMastery.com">
            <a:extLst>
              <a:ext uri="{FF2B5EF4-FFF2-40B4-BE49-F238E27FC236}">
                <a16:creationId xmlns:a16="http://schemas.microsoft.com/office/drawing/2014/main" id="{16BB5E3E-4DCA-5814-60AA-4BBCA35A9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175" y="148291"/>
            <a:ext cx="2512811" cy="31277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E896D7-F80F-70E6-3937-43D90883357C}"/>
                  </a:ext>
                </a:extLst>
              </p:cNvPr>
              <p:cNvSpPr txBox="1"/>
              <p:nvPr/>
            </p:nvSpPr>
            <p:spPr>
              <a:xfrm>
                <a:off x="6724189" y="3432145"/>
                <a:ext cx="1983267" cy="738664"/>
              </a:xfrm>
              <a:prstGeom prst="rect">
                <a:avLst/>
              </a:prstGeom>
              <a:solidFill>
                <a:schemeClr val="bg1">
                  <a:lumMod val="95000"/>
                </a:schemeClr>
              </a:solidFill>
            </p:spPr>
            <p:txBody>
              <a:bodyPr wrap="square">
                <a:spAutoFit/>
              </a:bodyPr>
              <a:lstStyle/>
              <a:p>
                <a14:m>
                  <m:oMath xmlns:m="http://schemas.openxmlformats.org/officeDocument/2006/math">
                    <m:r>
                      <a:rPr lang="en-US" b="0" i="1" dirty="0" smtClean="0">
                        <a:latin typeface="Cambria Math" panose="02040503050406030204" pitchFamily="18" charset="0"/>
                      </a:rPr>
                      <m:t>h</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a:t>
                </a:r>
                <a:br>
                  <a:rPr lang="en-US" dirty="0"/>
                </a:br>
                <a:r>
                  <a:rPr lang="en-US" dirty="0"/>
                  <a:t>    in output of SA</a:t>
                </a:r>
              </a:p>
            </p:txBody>
          </p:sp>
        </mc:Choice>
        <mc:Fallback xmlns="">
          <p:sp>
            <p:nvSpPr>
              <p:cNvPr id="4" name="TextBox 3">
                <a:extLst>
                  <a:ext uri="{FF2B5EF4-FFF2-40B4-BE49-F238E27FC236}">
                    <a16:creationId xmlns:a16="http://schemas.microsoft.com/office/drawing/2014/main" id="{CEE896D7-F80F-70E6-3937-43D90883357C}"/>
                  </a:ext>
                </a:extLst>
              </p:cNvPr>
              <p:cNvSpPr txBox="1">
                <a:spLocks noRot="1" noChangeAspect="1" noMove="1" noResize="1" noEditPoints="1" noAdjustHandles="1" noChangeArrowheads="1" noChangeShapeType="1" noTextEdit="1"/>
              </p:cNvSpPr>
              <p:nvPr/>
            </p:nvSpPr>
            <p:spPr>
              <a:xfrm>
                <a:off x="6724189" y="3432145"/>
                <a:ext cx="1983267" cy="738664"/>
              </a:xfrm>
              <a:prstGeom prst="rect">
                <a:avLst/>
              </a:prstGeom>
              <a:blipFill>
                <a:blip r:embed="rId5"/>
                <a:stretch>
                  <a:fillRect t="-3390" b="-6780"/>
                </a:stretch>
              </a:blipFill>
            </p:spPr>
            <p:txBody>
              <a:bodyPr/>
              <a:lstStyle/>
              <a:p>
                <a:r>
                  <a:rPr lang="en-US">
                    <a:noFill/>
                  </a:rPr>
                  <a:t> </a:t>
                </a:r>
              </a:p>
            </p:txBody>
          </p:sp>
        </mc:Fallback>
      </mc:AlternateContent>
    </p:spTree>
    <p:extLst>
      <p:ext uri="{BB962C8B-B14F-4D97-AF65-F5344CB8AC3E}">
        <p14:creationId xmlns:p14="http://schemas.microsoft.com/office/powerpoint/2010/main" val="3028537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Combine with FFN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AF76AC5-5107-747F-EC35-3ECF2CC0106E}"/>
                  </a:ext>
                </a:extLst>
              </p:cNvPr>
              <p:cNvSpPr>
                <a:spLocks noGrp="1"/>
              </p:cNvSpPr>
              <p:nvPr>
                <p:ph type="body" sz="quarter" idx="16"/>
              </p:nvPr>
            </p:nvSpPr>
            <p:spPr>
              <a:xfrm>
                <a:off x="533919" y="1286377"/>
                <a:ext cx="8085415" cy="3077573"/>
              </a:xfrm>
            </p:spPr>
            <p:txBody>
              <a:bodyPr/>
              <a:lstStyle/>
              <a:p>
                <a:pPr>
                  <a:buClrTx/>
                </a:pPr>
                <a:r>
                  <a:rPr lang="en-US" sz="1800" dirty="0">
                    <a:latin typeface="Tahoma" panose="020B0604030504040204" pitchFamily="34" charset="0"/>
                    <a:ea typeface="Tahoma" panose="020B0604030504040204" pitchFamily="34" charset="0"/>
                    <a:cs typeface="Tahoma" panose="020B0604030504040204" pitchFamily="34" charset="0"/>
                  </a:rPr>
                  <a:t>Add a </a:t>
                </a:r>
                <a:r>
                  <a:rPr lang="en-US" sz="1800" dirty="0">
                    <a:solidFill>
                      <a:srgbClr val="C00000"/>
                    </a:solidFill>
                    <a:latin typeface="Tahoma" panose="020B0604030504040204" pitchFamily="34" charset="0"/>
                    <a:ea typeface="Tahoma" panose="020B0604030504040204" pitchFamily="34" charset="0"/>
                    <a:cs typeface="Tahoma" panose="020B0604030504040204" pitchFamily="34" charset="0"/>
                  </a:rPr>
                  <a:t>feed-forward network</a:t>
                </a:r>
                <a:r>
                  <a:rPr lang="en-US" sz="1800" dirty="0">
                    <a:latin typeface="Tahoma" panose="020B0604030504040204" pitchFamily="34" charset="0"/>
                    <a:ea typeface="Tahoma" panose="020B0604030504040204" pitchFamily="34" charset="0"/>
                    <a:cs typeface="Tahoma" panose="020B0604030504040204" pitchFamily="34" charset="0"/>
                  </a:rPr>
                  <a:t> to add more expressivity. </a:t>
                </a:r>
              </a:p>
              <a:p>
                <a:pPr lvl="1">
                  <a:buClrTx/>
                </a:pPr>
                <a:r>
                  <a:rPr lang="en-US" sz="1600" dirty="0">
                    <a:latin typeface="Tahoma" panose="020B0604030504040204" pitchFamily="34" charset="0"/>
                    <a:ea typeface="Tahoma" panose="020B0604030504040204" pitchFamily="34" charset="0"/>
                    <a:cs typeface="Tahoma" panose="020B0604030504040204" pitchFamily="34" charset="0"/>
                  </a:rPr>
                  <a:t>This applies another nonlinearity to the representations (or “post-process” them).</a:t>
                </a: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r>
                  <a:rPr lang="en-US" sz="1600" dirty="0">
                    <a:latin typeface="Tahoma" panose="020B0604030504040204" pitchFamily="34" charset="0"/>
                    <a:ea typeface="Tahoma" panose="020B0604030504040204" pitchFamily="34" charset="0"/>
                    <a:cs typeface="Tahoma" panose="020B0604030504040204" pitchFamily="34" charset="0"/>
                  </a:rPr>
                  <a:t>Usually, the dimensionality of </a:t>
                </a: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the hidden feedforward layer </a:t>
                </a:r>
                <a14:m>
                  <m:oMath xmlns:m="http://schemas.openxmlformats.org/officeDocument/2006/math">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m:rPr>
                            <m:sty m:val="p"/>
                          </m:rPr>
                          <a:rPr lang="en-US" altLang="zh-TW" sz="1600">
                            <a:latin typeface="Cambria Math" panose="02040503050406030204" pitchFamily="18" charset="0"/>
                            <a:ea typeface="Cambria Math" panose="02040503050406030204" pitchFamily="18" charset="0"/>
                          </a:rPr>
                          <m:t>ff</m:t>
                        </m:r>
                      </m:sub>
                    </m:sSub>
                  </m:oMath>
                </a14:m>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is 2-8 times larger than the </a:t>
                </a: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input dimension </a:t>
                </a:r>
                <a14:m>
                  <m:oMath xmlns:m="http://schemas.openxmlformats.org/officeDocument/2006/math">
                    <m:r>
                      <a:rPr lang="en-US" altLang="zh-TW" sz="1600" i="1">
                        <a:latin typeface="Cambria Math" panose="02040503050406030204" pitchFamily="18" charset="0"/>
                        <a:ea typeface="Cambria Math" panose="02040503050406030204" pitchFamily="18" charset="0"/>
                      </a:rPr>
                      <m:t>𝑑</m:t>
                    </m:r>
                  </m:oMath>
                </a14:m>
                <a:r>
                  <a:rPr lang="en-US" sz="1600" dirty="0">
                    <a:latin typeface="Tahoma" panose="020B0604030504040204" pitchFamily="34" charset="0"/>
                    <a:ea typeface="Tahoma" panose="020B0604030504040204" pitchFamily="34" charset="0"/>
                    <a:cs typeface="Tahoma" panose="020B0604030504040204" pitchFamily="34" charset="0"/>
                  </a:rPr>
                  <a:t>.</a:t>
                </a:r>
              </a:p>
            </p:txBody>
          </p:sp>
        </mc:Choice>
        <mc:Fallback xmlns="">
          <p:sp>
            <p:nvSpPr>
              <p:cNvPr id="3" name="Text Placeholder 2">
                <a:extLst>
                  <a:ext uri="{FF2B5EF4-FFF2-40B4-BE49-F238E27FC236}">
                    <a16:creationId xmlns:a16="http://schemas.microsoft.com/office/drawing/2014/main" id="{DAF76AC5-5107-747F-EC35-3ECF2CC0106E}"/>
                  </a:ext>
                </a:extLst>
              </p:cNvPr>
              <p:cNvSpPr>
                <a:spLocks noGrp="1" noRot="1" noChangeAspect="1" noMove="1" noResize="1" noEditPoints="1" noAdjustHandles="1" noChangeArrowheads="1" noChangeShapeType="1" noTextEdit="1"/>
              </p:cNvSpPr>
              <p:nvPr>
                <p:ph type="body" sz="quarter" idx="16"/>
              </p:nvPr>
            </p:nvSpPr>
            <p:spPr>
              <a:xfrm>
                <a:off x="533919" y="1286377"/>
                <a:ext cx="8085415" cy="3077573"/>
              </a:xfrm>
              <a:blipFill>
                <a:blip r:embed="rId2"/>
                <a:stretch>
                  <a:fillRect l="-628" t="-2058" b="-493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99782923-554F-294A-7900-760490DC2E1C}"/>
              </a:ext>
            </a:extLst>
          </p:cNvPr>
          <p:cNvGrpSpPr/>
          <p:nvPr/>
        </p:nvGrpSpPr>
        <p:grpSpPr>
          <a:xfrm>
            <a:off x="6279275" y="2688073"/>
            <a:ext cx="2792795" cy="2393499"/>
            <a:chOff x="5275061" y="2424286"/>
            <a:chExt cx="2792795" cy="2393499"/>
          </a:xfrm>
        </p:grpSpPr>
        <p:sp>
          <p:nvSpPr>
            <p:cNvPr id="10" name="Rounded Rectangular Callout 9">
              <a:extLst>
                <a:ext uri="{FF2B5EF4-FFF2-40B4-BE49-F238E27FC236}">
                  <a16:creationId xmlns:a16="http://schemas.microsoft.com/office/drawing/2014/main" id="{5E633A4C-3DE1-8843-FBF7-D94FB22F93F5}"/>
                </a:ext>
              </a:extLst>
            </p:cNvPr>
            <p:cNvSpPr/>
            <p:nvPr/>
          </p:nvSpPr>
          <p:spPr>
            <a:xfrm>
              <a:off x="5275061" y="2424286"/>
              <a:ext cx="2792795" cy="2393499"/>
            </a:xfrm>
            <a:prstGeom prst="wedgeRoundRectCallout">
              <a:avLst>
                <a:gd name="adj1" fmla="val -58755"/>
                <a:gd name="adj2" fmla="val -2114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latin typeface="Corbel" panose="020B0503020204020204" pitchFamily="34" charset="0"/>
              </a:endParaRPr>
            </a:p>
          </p:txBody>
        </p:sp>
        <p:pic>
          <p:nvPicPr>
            <p:cNvPr id="1026" name="Picture 2" descr="Feed Forward Neural Network Definition | DeepAI">
              <a:extLst>
                <a:ext uri="{FF2B5EF4-FFF2-40B4-BE49-F238E27FC236}">
                  <a16:creationId xmlns:a16="http://schemas.microsoft.com/office/drawing/2014/main" id="{6215D9D0-62E8-879B-EB78-3475E1713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185" y="2770299"/>
              <a:ext cx="2570328" cy="15465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74E8A16A-FD91-4333-5F0E-E1916CAB9ABB}"/>
              </a:ext>
            </a:extLst>
          </p:cNvPr>
          <p:cNvSpPr txBox="1"/>
          <p:nvPr/>
        </p:nvSpPr>
        <p:spPr>
          <a:xfrm>
            <a:off x="6865728" y="2726309"/>
            <a:ext cx="2523665" cy="307777"/>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Feedforward Net</a:t>
            </a:r>
          </a:p>
        </p:txBody>
      </p:sp>
      <p:sp>
        <p:nvSpPr>
          <p:cNvPr id="8" name="TextBox 7">
            <a:extLst>
              <a:ext uri="{FF2B5EF4-FFF2-40B4-BE49-F238E27FC236}">
                <a16:creationId xmlns:a16="http://schemas.microsoft.com/office/drawing/2014/main" id="{8F99410D-D33A-9C2B-A952-60174073B08C}"/>
              </a:ext>
            </a:extLst>
          </p:cNvPr>
          <p:cNvSpPr txBox="1"/>
          <p:nvPr/>
        </p:nvSpPr>
        <p:spPr>
          <a:xfrm>
            <a:off x="6560621" y="4575746"/>
            <a:ext cx="2207299" cy="461665"/>
          </a:xfrm>
          <a:prstGeom prst="rect">
            <a:avLst/>
          </a:prstGeom>
          <a:noFill/>
        </p:spPr>
        <p:txBody>
          <a:bodyPr wrap="square">
            <a:spAutoFit/>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A fully-connected network </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of nodes and weights.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E452DC-0895-6AEF-17AB-EC8AC60F532F}"/>
                  </a:ext>
                </a:extLst>
              </p:cNvPr>
              <p:cNvSpPr txBox="1"/>
              <p:nvPr/>
            </p:nvSpPr>
            <p:spPr>
              <a:xfrm>
                <a:off x="743149" y="2243740"/>
                <a:ext cx="3561740" cy="995914"/>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1" i="0" smtClean="0">
                              <a:latin typeface="Cambria Math" panose="02040503050406030204" pitchFamily="18" charset="0"/>
                            </a:rPr>
                            <m:t>𝐱</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𝒃</m:t>
                          </m:r>
                        </m:e>
                        <m:sub>
                          <m:r>
                            <a:rPr lang="en-US" sz="1800" b="0" i="1" smtClean="0">
                              <a:latin typeface="Cambria Math" panose="02040503050406030204" pitchFamily="18" charset="0"/>
                            </a:rPr>
                            <m:t>2</m:t>
                          </m:r>
                        </m:sub>
                      </m:sSub>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i="1">
                              <a:latin typeface="Cambria Math" panose="02040503050406030204" pitchFamily="18" charset="0"/>
                            </a:rPr>
                            <m:t>1</m:t>
                          </m:r>
                        </m:sub>
                      </m:sSub>
                      <m:r>
                        <a:rPr lang="en-US" altLang="zh-TW" sz="2000" b="1" i="1" smtClean="0">
                          <a:latin typeface="Cambria Math" panose="02040503050406030204" pitchFamily="18" charset="0"/>
                        </a:rPr>
                        <m:t>∈</m:t>
                      </m:r>
                      <m:sSup>
                        <m:sSupPr>
                          <m:ctrlPr>
                            <a:rPr lang="en-US" altLang="zh-TW" sz="2000" b="1" i="1" smtClean="0">
                              <a:latin typeface="Cambria Math" panose="02040503050406030204" pitchFamily="18" charset="0"/>
                              <a:ea typeface="Cambria Math" panose="02040503050406030204" pitchFamily="18" charset="0"/>
                            </a:rPr>
                          </m:ctrlPr>
                        </m:sSupPr>
                        <m:e>
                          <m:r>
                            <a:rPr lang="en-US" altLang="zh-TW" sz="2000" b="1" i="1" smtClean="0">
                              <a:latin typeface="Cambria Math" panose="02040503050406030204" pitchFamily="18" charset="0"/>
                              <a:ea typeface="Cambria Math" panose="02040503050406030204" pitchFamily="18" charset="0"/>
                            </a:rPr>
                            <m:t>ℝ</m:t>
                          </m:r>
                        </m:e>
                        <m:sup>
                          <m:r>
                            <a:rPr lang="en-US" altLang="zh-TW" sz="2000" b="0" i="1" smtClean="0">
                              <a:latin typeface="Cambria Math" panose="02040503050406030204" pitchFamily="18" charset="0"/>
                              <a:ea typeface="Cambria Math" panose="02040503050406030204" pitchFamily="18" charset="0"/>
                            </a:rPr>
                            <m:t>𝑑</m:t>
                          </m:r>
                          <m:r>
                            <a:rPr lang="en-US" altLang="zh-TW" sz="2000" b="0" i="1" smtClean="0">
                              <a:latin typeface="Cambria Math" panose="02040503050406030204" pitchFamily="18" charset="0"/>
                              <a:ea typeface="Cambria Math" panose="02040503050406030204" pitchFamily="18" charset="0"/>
                            </a:rPr>
                            <m:t>×</m:t>
                          </m:r>
                          <m:box>
                            <m:boxPr>
                              <m:ctrlPr>
                                <a:rPr lang="en-US" altLang="zh-TW" sz="2000" b="0" i="1" smtClean="0">
                                  <a:latin typeface="Cambria Math" panose="02040503050406030204" pitchFamily="18" charset="0"/>
                                  <a:ea typeface="Cambria Math" panose="02040503050406030204" pitchFamily="18" charset="0"/>
                                </a:rPr>
                              </m:ctrlPr>
                            </m:boxPr>
                            <m:e>
                              <m:argPr>
                                <m:argSz m:val="-1"/>
                              </m:argPr>
                              <m:sSub>
                                <m:sSubPr>
                                  <m:ctrlPr>
                                    <a:rPr lang="en-US" altLang="zh-TW" sz="2000" b="0" i="1" smtClean="0">
                                      <a:latin typeface="Cambria Math" panose="02040503050406030204" pitchFamily="18" charset="0"/>
                                      <a:ea typeface="Cambria Math" panose="02040503050406030204" pitchFamily="18" charset="0"/>
                                    </a:rPr>
                                  </m:ctrlPr>
                                </m:sSubPr>
                                <m:e>
                                  <m:r>
                                    <a:rPr lang="en-US" altLang="zh-TW" sz="2000" b="0" i="1" smtClean="0">
                                      <a:latin typeface="Cambria Math" panose="02040503050406030204" pitchFamily="18" charset="0"/>
                                      <a:ea typeface="Cambria Math" panose="02040503050406030204" pitchFamily="18" charset="0"/>
                                    </a:rPr>
                                    <m:t>𝑑</m:t>
                                  </m:r>
                                </m:e>
                                <m:sub>
                                  <m:r>
                                    <m:rPr>
                                      <m:sty m:val="p"/>
                                    </m:rPr>
                                    <a:rPr lang="en-US" altLang="zh-TW" sz="2000" b="0" i="0" smtClean="0">
                                      <a:latin typeface="Cambria Math" panose="02040503050406030204" pitchFamily="18" charset="0"/>
                                      <a:ea typeface="Cambria Math" panose="02040503050406030204" pitchFamily="18" charset="0"/>
                                    </a:rPr>
                                    <m:t>ff</m:t>
                                  </m:r>
                                </m:sub>
                              </m:sSub>
                            </m:e>
                          </m:box>
                        </m:sup>
                      </m:sSup>
                      <m:r>
                        <a:rPr lang="en-US" altLang="zh-TW" sz="2000" b="1" i="0" smtClean="0">
                          <a:latin typeface="Cambria Math" panose="02040503050406030204" pitchFamily="18" charset="0"/>
                          <a:ea typeface="Cambria Math" panose="02040503050406030204" pitchFamily="18" charset="0"/>
                        </a:rPr>
                        <m:t>,</m:t>
                      </m:r>
                    </m:oMath>
                  </m:oMathPara>
                </a14:m>
                <a:endParaRPr lang="en-US" altLang="zh-TW" sz="20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0" i="1" smtClean="0">
                              <a:latin typeface="Cambria Math" panose="02040503050406030204" pitchFamily="18" charset="0"/>
                            </a:rPr>
                            <m:t>2</m:t>
                          </m:r>
                        </m:sub>
                      </m:sSub>
                      <m:r>
                        <a:rPr lang="en-US" altLang="zh-TW" sz="2000" b="1" i="1">
                          <a:latin typeface="Cambria Math" panose="02040503050406030204" pitchFamily="18" charset="0"/>
                        </a:rPr>
                        <m:t>∈</m:t>
                      </m:r>
                      <m:sSup>
                        <m:sSupPr>
                          <m:ctrlPr>
                            <a:rPr lang="en-US" altLang="zh-TW" sz="2000" b="1" i="1">
                              <a:latin typeface="Cambria Math" panose="02040503050406030204" pitchFamily="18" charset="0"/>
                              <a:ea typeface="Cambria Math" panose="02040503050406030204" pitchFamily="18" charset="0"/>
                            </a:rPr>
                          </m:ctrlPr>
                        </m:sSupPr>
                        <m:e>
                          <m:r>
                            <a:rPr lang="en-US" altLang="zh-TW" sz="2000" b="1" i="1">
                              <a:latin typeface="Cambria Math" panose="02040503050406030204" pitchFamily="18" charset="0"/>
                              <a:ea typeface="Cambria Math" panose="02040503050406030204" pitchFamily="18" charset="0"/>
                            </a:rPr>
                            <m:t>ℝ</m:t>
                          </m:r>
                        </m:e>
                        <m:sup>
                          <m:box>
                            <m:boxPr>
                              <m:ctrlPr>
                                <a:rPr lang="en-US" altLang="zh-TW" sz="2000" i="1">
                                  <a:latin typeface="Cambria Math" panose="02040503050406030204" pitchFamily="18" charset="0"/>
                                  <a:ea typeface="Cambria Math" panose="02040503050406030204" pitchFamily="18" charset="0"/>
                                </a:rPr>
                              </m:ctrlPr>
                            </m:boxPr>
                            <m:e>
                              <m:argPr>
                                <m:argSz m:val="-1"/>
                              </m:argPr>
                              <m:sSub>
                                <m:sSubPr>
                                  <m:ctrlPr>
                                    <a:rPr lang="en-US"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Cambria Math" panose="02040503050406030204" pitchFamily="18" charset="0"/>
                                    </a:rPr>
                                    <m:t>𝑑</m:t>
                                  </m:r>
                                </m:e>
                                <m:sub>
                                  <m:r>
                                    <m:rPr>
                                      <m:sty m:val="p"/>
                                    </m:rPr>
                                    <a:rPr lang="en-US" altLang="zh-TW" sz="2000">
                                      <a:latin typeface="Cambria Math" panose="02040503050406030204" pitchFamily="18" charset="0"/>
                                      <a:ea typeface="Cambria Math" panose="02040503050406030204" pitchFamily="18" charset="0"/>
                                    </a:rPr>
                                    <m:t>ff</m:t>
                                  </m:r>
                                </m:sub>
                              </m:sSub>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𝑑</m:t>
                              </m:r>
                            </m:e>
                          </m:box>
                        </m:sup>
                      </m:sSup>
                    </m:oMath>
                  </m:oMathPara>
                </a14:m>
                <a:endParaRPr lang="en-US" sz="1800" b="1"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 name="TextBox 6">
                <a:extLst>
                  <a:ext uri="{FF2B5EF4-FFF2-40B4-BE49-F238E27FC236}">
                    <a16:creationId xmlns:a16="http://schemas.microsoft.com/office/drawing/2014/main" id="{5AE452DC-0895-6AEF-17AB-EC8AC60F532F}"/>
                  </a:ext>
                </a:extLst>
              </p:cNvPr>
              <p:cNvSpPr txBox="1">
                <a:spLocks noRot="1" noChangeAspect="1" noMove="1" noResize="1" noEditPoints="1" noAdjustHandles="1" noChangeArrowheads="1" noChangeShapeType="1" noTextEdit="1"/>
              </p:cNvSpPr>
              <p:nvPr/>
            </p:nvSpPr>
            <p:spPr>
              <a:xfrm>
                <a:off x="743149" y="2243740"/>
                <a:ext cx="3561740" cy="995914"/>
              </a:xfrm>
              <a:prstGeom prst="rect">
                <a:avLst/>
              </a:prstGeom>
              <a:blipFill>
                <a:blip r:embed="rId4"/>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0F94AF6-6068-1C62-A238-D12D1D65BAA7}"/>
              </a:ext>
            </a:extLst>
          </p:cNvPr>
          <p:cNvGrpSpPr/>
          <p:nvPr/>
        </p:nvGrpSpPr>
        <p:grpSpPr>
          <a:xfrm>
            <a:off x="4352566" y="2474687"/>
            <a:ext cx="1658710" cy="2540459"/>
            <a:chOff x="1272737" y="2005445"/>
            <a:chExt cx="2419569" cy="2493804"/>
          </a:xfrm>
        </p:grpSpPr>
        <p:sp>
          <p:nvSpPr>
            <p:cNvPr id="27" name="矩形: 圓角 8">
              <a:extLst>
                <a:ext uri="{FF2B5EF4-FFF2-40B4-BE49-F238E27FC236}">
                  <a16:creationId xmlns:a16="http://schemas.microsoft.com/office/drawing/2014/main" id="{10683730-6D83-35E5-BEB0-A811E5749C5F}"/>
                </a:ext>
              </a:extLst>
            </p:cNvPr>
            <p:cNvSpPr/>
            <p:nvPr/>
          </p:nvSpPr>
          <p:spPr>
            <a:xfrm>
              <a:off x="1272737" y="338427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Multi-Headed </a:t>
              </a:r>
              <a:br>
                <a:rPr lang="en-US" altLang="zh-TW" sz="1200" dirty="0">
                  <a:latin typeface="Tahoma" panose="020B0604030504040204" pitchFamily="34" charset="0"/>
                  <a:ea typeface="Tahoma" panose="020B0604030504040204" pitchFamily="34" charset="0"/>
                  <a:cs typeface="Tahoma" panose="020B0604030504040204" pitchFamily="34" charset="0"/>
                </a:rPr>
              </a:br>
              <a:r>
                <a:rPr lang="en-US" altLang="zh-TW" sz="1200" dirty="0">
                  <a:latin typeface="Tahoma" panose="020B0604030504040204" pitchFamily="34" charset="0"/>
                  <a:ea typeface="Tahoma" panose="020B0604030504040204" pitchFamily="34" charset="0"/>
                  <a:cs typeface="Tahoma" panose="020B0604030504040204" pitchFamily="34" charset="0"/>
                </a:rPr>
                <a:t>Self-Attention Layer</a:t>
              </a:r>
              <a:endParaRPr lang="zh-TW" altLang="en-US" sz="1200" dirty="0">
                <a:latin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15C41768-28CF-7289-5876-14858B5A2BAD}"/>
                </a:ext>
              </a:extLst>
            </p:cNvPr>
            <p:cNvSpPr/>
            <p:nvPr/>
          </p:nvSpPr>
          <p:spPr>
            <a:xfrm>
              <a:off x="146771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8" name="Rectangle 37">
              <a:extLst>
                <a:ext uri="{FF2B5EF4-FFF2-40B4-BE49-F238E27FC236}">
                  <a16:creationId xmlns:a16="http://schemas.microsoft.com/office/drawing/2014/main" id="{55E58F12-EC7F-D14C-15AD-C3911E590D1A}"/>
                </a:ext>
              </a:extLst>
            </p:cNvPr>
            <p:cNvSpPr/>
            <p:nvPr/>
          </p:nvSpPr>
          <p:spPr>
            <a:xfrm>
              <a:off x="219307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9" name="Rectangle 38">
              <a:extLst>
                <a:ext uri="{FF2B5EF4-FFF2-40B4-BE49-F238E27FC236}">
                  <a16:creationId xmlns:a16="http://schemas.microsoft.com/office/drawing/2014/main" id="{B585EF6B-9495-23B6-FF86-EB0E6AC7B8A6}"/>
                </a:ext>
              </a:extLst>
            </p:cNvPr>
            <p:cNvSpPr/>
            <p:nvPr/>
          </p:nvSpPr>
          <p:spPr>
            <a:xfrm>
              <a:off x="291843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cxnSp>
          <p:nvCxnSpPr>
            <p:cNvPr id="40" name="直線單箭頭接點 25">
              <a:extLst>
                <a:ext uri="{FF2B5EF4-FFF2-40B4-BE49-F238E27FC236}">
                  <a16:creationId xmlns:a16="http://schemas.microsoft.com/office/drawing/2014/main" id="{4289F968-4282-180F-A39A-E6E4C91BFF6B}"/>
                </a:ext>
              </a:extLst>
            </p:cNvPr>
            <p:cNvCxnSpPr>
              <a:cxnSpLocks/>
            </p:cNvCxnSpPr>
            <p:nvPr/>
          </p:nvCxnSpPr>
          <p:spPr>
            <a:xfrm flipV="1">
              <a:off x="1755591" y="4045714"/>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5">
              <a:extLst>
                <a:ext uri="{FF2B5EF4-FFF2-40B4-BE49-F238E27FC236}">
                  <a16:creationId xmlns:a16="http://schemas.microsoft.com/office/drawing/2014/main" id="{60C5D781-BA73-96EF-BD17-2C0448F8A136}"/>
                </a:ext>
              </a:extLst>
            </p:cNvPr>
            <p:cNvCxnSpPr>
              <a:cxnSpLocks/>
            </p:cNvCxnSpPr>
            <p:nvPr/>
          </p:nvCxnSpPr>
          <p:spPr>
            <a:xfrm flipV="1">
              <a:off x="248621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5">
              <a:extLst>
                <a:ext uri="{FF2B5EF4-FFF2-40B4-BE49-F238E27FC236}">
                  <a16:creationId xmlns:a16="http://schemas.microsoft.com/office/drawing/2014/main" id="{1B69A15A-5FFD-5064-00AD-4DEC26B1849A}"/>
                </a:ext>
              </a:extLst>
            </p:cNvPr>
            <p:cNvCxnSpPr>
              <a:cxnSpLocks/>
            </p:cNvCxnSpPr>
            <p:nvPr/>
          </p:nvCxnSpPr>
          <p:spPr>
            <a:xfrm flipV="1">
              <a:off x="318994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B585D337-8BCB-0E2F-59EE-34C055D5F8A5}"/>
                </a:ext>
              </a:extLst>
            </p:cNvPr>
            <p:cNvCxnSpPr>
              <a:cxnSpLocks/>
            </p:cNvCxnSpPr>
            <p:nvPr/>
          </p:nvCxnSpPr>
          <p:spPr>
            <a:xfrm flipV="1">
              <a:off x="1725216" y="314029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25">
              <a:extLst>
                <a:ext uri="{FF2B5EF4-FFF2-40B4-BE49-F238E27FC236}">
                  <a16:creationId xmlns:a16="http://schemas.microsoft.com/office/drawing/2014/main" id="{179B0E64-AB4F-3D06-2F60-21DA199F35E9}"/>
                </a:ext>
              </a:extLst>
            </p:cNvPr>
            <p:cNvCxnSpPr>
              <a:cxnSpLocks/>
            </p:cNvCxnSpPr>
            <p:nvPr/>
          </p:nvCxnSpPr>
          <p:spPr>
            <a:xfrm flipV="1">
              <a:off x="245583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5">
              <a:extLst>
                <a:ext uri="{FF2B5EF4-FFF2-40B4-BE49-F238E27FC236}">
                  <a16:creationId xmlns:a16="http://schemas.microsoft.com/office/drawing/2014/main" id="{897FC6C2-914F-3B64-BA8A-19FDAEAF2745}"/>
                </a:ext>
              </a:extLst>
            </p:cNvPr>
            <p:cNvCxnSpPr>
              <a:cxnSpLocks/>
            </p:cNvCxnSpPr>
            <p:nvPr/>
          </p:nvCxnSpPr>
          <p:spPr>
            <a:xfrm flipV="1">
              <a:off x="315956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EFFD582-BA7A-5E4F-5B99-133861D858DD}"/>
                </a:ext>
              </a:extLst>
            </p:cNvPr>
            <p:cNvGrpSpPr/>
            <p:nvPr/>
          </p:nvGrpSpPr>
          <p:grpSpPr>
            <a:xfrm>
              <a:off x="1280121" y="2005445"/>
              <a:ext cx="2412185" cy="1133076"/>
              <a:chOff x="1863449" y="2273459"/>
              <a:chExt cx="2412185" cy="1133076"/>
            </a:xfrm>
          </p:grpSpPr>
          <p:sp>
            <p:nvSpPr>
              <p:cNvPr id="46" name="矩形: 圓角 8">
                <a:extLst>
                  <a:ext uri="{FF2B5EF4-FFF2-40B4-BE49-F238E27FC236}">
                    <a16:creationId xmlns:a16="http://schemas.microsoft.com/office/drawing/2014/main" id="{2E582CEF-9ECF-F4AB-6FE7-9A75F56A1088}"/>
                  </a:ext>
                </a:extLst>
              </p:cNvPr>
              <p:cNvSpPr/>
              <p:nvPr/>
            </p:nvSpPr>
            <p:spPr>
              <a:xfrm>
                <a:off x="1863449" y="274686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Feed Forward Network</a:t>
                </a:r>
                <a:endParaRPr lang="zh-TW" altLang="en-US" sz="1200" dirty="0">
                  <a:latin typeface="Tahoma" panose="020B0604030504040204" pitchFamily="34" charset="0"/>
                  <a:cs typeface="Tahoma" panose="020B0604030504040204" pitchFamily="34" charset="0"/>
                </a:endParaRPr>
              </a:p>
            </p:txBody>
          </p:sp>
          <p:cxnSp>
            <p:nvCxnSpPr>
              <p:cNvPr id="47" name="直線單箭頭接點 25">
                <a:extLst>
                  <a:ext uri="{FF2B5EF4-FFF2-40B4-BE49-F238E27FC236}">
                    <a16:creationId xmlns:a16="http://schemas.microsoft.com/office/drawing/2014/main" id="{7A3046E8-A68E-92C9-3EC7-25F86FDD393A}"/>
                  </a:ext>
                </a:extLst>
              </p:cNvPr>
              <p:cNvCxnSpPr>
                <a:cxnSpLocks/>
              </p:cNvCxnSpPr>
              <p:nvPr/>
            </p:nvCxnSpPr>
            <p:spPr>
              <a:xfrm flipV="1">
                <a:off x="2301820" y="250288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5">
                <a:extLst>
                  <a:ext uri="{FF2B5EF4-FFF2-40B4-BE49-F238E27FC236}">
                    <a16:creationId xmlns:a16="http://schemas.microsoft.com/office/drawing/2014/main" id="{EF3B5316-53ED-857C-2A9E-1F525AF1F3FF}"/>
                  </a:ext>
                </a:extLst>
              </p:cNvPr>
              <p:cNvCxnSpPr>
                <a:cxnSpLocks/>
              </p:cNvCxnSpPr>
              <p:nvPr/>
            </p:nvCxnSpPr>
            <p:spPr>
              <a:xfrm flipV="1">
                <a:off x="303244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5">
                <a:extLst>
                  <a:ext uri="{FF2B5EF4-FFF2-40B4-BE49-F238E27FC236}">
                    <a16:creationId xmlns:a16="http://schemas.microsoft.com/office/drawing/2014/main" id="{289FB39E-1DE3-1DC7-B70D-FF32B41057C0}"/>
                  </a:ext>
                </a:extLst>
              </p:cNvPr>
              <p:cNvCxnSpPr>
                <a:cxnSpLocks/>
              </p:cNvCxnSpPr>
              <p:nvPr/>
            </p:nvCxnSpPr>
            <p:spPr>
              <a:xfrm flipV="1">
                <a:off x="373617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86B74E-15B2-609F-F24C-01FF59CE874F}"/>
                  </a:ext>
                </a:extLst>
              </p:cNvPr>
              <p:cNvSpPr/>
              <p:nvPr/>
            </p:nvSpPr>
            <p:spPr>
              <a:xfrm>
                <a:off x="205316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1" name="Rectangle 50">
                <a:extLst>
                  <a:ext uri="{FF2B5EF4-FFF2-40B4-BE49-F238E27FC236}">
                    <a16:creationId xmlns:a16="http://schemas.microsoft.com/office/drawing/2014/main" id="{22DD5898-96BC-9911-33CE-677608018DC7}"/>
                  </a:ext>
                </a:extLst>
              </p:cNvPr>
              <p:cNvSpPr/>
              <p:nvPr/>
            </p:nvSpPr>
            <p:spPr>
              <a:xfrm>
                <a:off x="277852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2" name="Rectangle 51">
                <a:extLst>
                  <a:ext uri="{FF2B5EF4-FFF2-40B4-BE49-F238E27FC236}">
                    <a16:creationId xmlns:a16="http://schemas.microsoft.com/office/drawing/2014/main" id="{EF821429-C509-6971-D86F-E7AFCC61E164}"/>
                  </a:ext>
                </a:extLst>
              </p:cNvPr>
              <p:cNvSpPr/>
              <p:nvPr/>
            </p:nvSpPr>
            <p:spPr>
              <a:xfrm>
                <a:off x="350388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grpSp>
      </p:grpSp>
    </p:spTree>
    <p:extLst>
      <p:ext uri="{BB962C8B-B14F-4D97-AF65-F5344CB8AC3E}">
        <p14:creationId xmlns:p14="http://schemas.microsoft.com/office/powerpoint/2010/main" val="3959706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fontScale="90000"/>
          </a:bodyPr>
          <a:lstStyle/>
          <a:p>
            <a:r>
              <a:rPr lang="en-US" dirty="0"/>
              <a:t>How Do We Prevent Vanishing Gradients?</a:t>
            </a:r>
          </a:p>
        </p:txBody>
      </p:sp>
      <p:sp>
        <p:nvSpPr>
          <p:cNvPr id="3" name="Text Placeholder 2">
            <a:extLst>
              <a:ext uri="{FF2B5EF4-FFF2-40B4-BE49-F238E27FC236}">
                <a16:creationId xmlns:a16="http://schemas.microsoft.com/office/drawing/2014/main" id="{36E2035F-ADEB-02A0-2378-0D4F5189FE0D}"/>
              </a:ext>
            </a:extLst>
          </p:cNvPr>
          <p:cNvSpPr>
            <a:spLocks noGrp="1"/>
          </p:cNvSpPr>
          <p:nvPr>
            <p:ph type="body" sz="quarter" idx="16"/>
          </p:nvPr>
        </p:nvSpPr>
        <p:spPr/>
        <p:txBody>
          <a:bodyPr/>
          <a:lstStyle/>
          <a:p>
            <a:r>
              <a:rPr lang="en-US" sz="2000" dirty="0">
                <a:solidFill>
                  <a:srgbClr val="C00000"/>
                </a:solidFill>
              </a:rPr>
              <a:t>Residual connections</a:t>
            </a:r>
            <a:r>
              <a:rPr lang="en-US" sz="2000" dirty="0"/>
              <a:t> let the model “skip” layers </a:t>
            </a:r>
          </a:p>
          <a:p>
            <a:pPr lvl="1"/>
            <a:r>
              <a:rPr lang="en-US" sz="1800" dirty="0">
                <a:latin typeface="Tahoma" panose="020B0604030504040204" pitchFamily="34" charset="0"/>
                <a:ea typeface="Tahoma" panose="020B0604030504040204" pitchFamily="34" charset="0"/>
                <a:cs typeface="Tahoma" panose="020B0604030504040204" pitchFamily="34" charset="0"/>
              </a:rPr>
              <a:t>These connections are particularly useful for </a:t>
            </a:r>
            <a:br>
              <a:rPr lang="en-US" sz="1800" dirty="0">
                <a:latin typeface="Tahoma" panose="020B0604030504040204" pitchFamily="34" charset="0"/>
                <a:ea typeface="Tahoma" panose="020B0604030504040204" pitchFamily="34" charset="0"/>
                <a:cs typeface="Tahoma" panose="020B0604030504040204" pitchFamily="34" charset="0"/>
              </a:rPr>
            </a:br>
            <a:r>
              <a:rPr lang="en-US" sz="1800" dirty="0">
                <a:latin typeface="Tahoma" panose="020B0604030504040204" pitchFamily="34" charset="0"/>
                <a:ea typeface="Tahoma" panose="020B0604030504040204" pitchFamily="34" charset="0"/>
                <a:cs typeface="Tahoma" panose="020B0604030504040204" pitchFamily="34" charset="0"/>
              </a:rPr>
              <a:t>training deep networks </a:t>
            </a: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2000" dirty="0"/>
              <a:t>Use </a:t>
            </a:r>
            <a:r>
              <a:rPr lang="en-US" sz="2000" dirty="0">
                <a:solidFill>
                  <a:srgbClr val="C00000"/>
                </a:solidFill>
              </a:rPr>
              <a:t>layer normalization</a:t>
            </a:r>
            <a:r>
              <a:rPr lang="en-US" sz="2000" dirty="0"/>
              <a:t> to stabilize the network </a:t>
            </a:r>
            <a:br>
              <a:rPr lang="en-US" sz="2000" dirty="0"/>
            </a:br>
            <a:r>
              <a:rPr lang="en-US" sz="2000" dirty="0"/>
              <a:t>and allow for proper gradient flow</a:t>
            </a:r>
          </a:p>
          <a:p>
            <a:pPr>
              <a:buClrTx/>
            </a:pPr>
            <a:endParaRPr lang="en-US" sz="1800" dirty="0"/>
          </a:p>
          <a:p>
            <a:endParaRPr lang="en-US" dirty="0"/>
          </a:p>
        </p:txBody>
      </p:sp>
      <p:pic>
        <p:nvPicPr>
          <p:cNvPr id="7" name="Content Placeholder 4" descr="Graphical user interface, text, application&#10;&#10;Description automatically generated">
            <a:extLst>
              <a:ext uri="{FF2B5EF4-FFF2-40B4-BE49-F238E27FC236}">
                <a16:creationId xmlns:a16="http://schemas.microsoft.com/office/drawing/2014/main" id="{9E45C032-D6F4-7DFB-8C5A-41D9B820F23E}"/>
              </a:ext>
            </a:extLst>
          </p:cNvPr>
          <p:cNvPicPr>
            <a:picLocks noChangeAspect="1"/>
          </p:cNvPicPr>
          <p:nvPr/>
        </p:nvPicPr>
        <p:blipFill rotWithShape="1">
          <a:blip r:embed="rId2"/>
          <a:srcRect l="5746" t="17258" r="73891" b="27549"/>
          <a:stretch/>
        </p:blipFill>
        <p:spPr>
          <a:xfrm>
            <a:off x="6524325" y="1359909"/>
            <a:ext cx="2293036" cy="3484066"/>
          </a:xfrm>
          <a:prstGeom prst="rect">
            <a:avLst/>
          </a:prstGeom>
          <a:noFill/>
          <a:ln>
            <a:noFill/>
          </a:ln>
        </p:spPr>
      </p:pic>
      <p:sp>
        <p:nvSpPr>
          <p:cNvPr id="9" name="TextBox 8">
            <a:extLst>
              <a:ext uri="{FF2B5EF4-FFF2-40B4-BE49-F238E27FC236}">
                <a16:creationId xmlns:a16="http://schemas.microsoft.com/office/drawing/2014/main" id="{0488F254-88DB-66A5-4DE3-8D3F5C88FF79}"/>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27231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98F8-682C-12DA-E8CC-841FC43A8D66}"/>
              </a:ext>
            </a:extLst>
          </p:cNvPr>
          <p:cNvSpPr>
            <a:spLocks noGrp="1"/>
          </p:cNvSpPr>
          <p:nvPr>
            <p:ph type="title"/>
          </p:nvPr>
        </p:nvSpPr>
        <p:spPr>
          <a:xfrm>
            <a:off x="533919" y="107119"/>
            <a:ext cx="8478106" cy="857542"/>
          </a:xfrm>
        </p:spPr>
        <p:txBody>
          <a:bodyPr>
            <a:normAutofit/>
          </a:bodyPr>
          <a:lstStyle/>
          <a:p>
            <a:r>
              <a:rPr lang="en-US" dirty="0"/>
              <a:t>Putting it Together: Self-Attention Block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CED583-FE7C-EA34-63FF-111B9BBED642}"/>
                  </a:ext>
                </a:extLst>
              </p:cNvPr>
              <p:cNvSpPr txBox="1"/>
              <p:nvPr/>
            </p:nvSpPr>
            <p:spPr>
              <a:xfrm>
                <a:off x="757976" y="1401333"/>
                <a:ext cx="5747423" cy="2591222"/>
              </a:xfrm>
              <a:prstGeom prst="rect">
                <a:avLst/>
              </a:prstGeom>
              <a:noFill/>
            </p:spPr>
            <p:txBody>
              <a:bodyPr wrap="square">
                <a:spAutoFit/>
              </a:bodyPr>
              <a:lstStyle/>
              <a:p>
                <a:r>
                  <a:rPr lang="en-US" sz="2000" dirty="0">
                    <a:latin typeface="Corbel" panose="020B0503020204020204" pitchFamily="34" charset="0"/>
                    <a:ea typeface="Tahoma" panose="020B0604030504040204" pitchFamily="34" charset="0"/>
                    <a:cs typeface="Calibri"/>
                  </a:rPr>
                  <a:t>Given input </a:t>
                </a:r>
                <a14:m>
                  <m:oMath xmlns:m="http://schemas.openxmlformats.org/officeDocument/2006/math">
                    <m:r>
                      <a:rPr lang="en-US" altLang="zh-TW" sz="2000" smtClean="0">
                        <a:latin typeface="Cambria Math" panose="02040503050406030204" pitchFamily="18" charset="0"/>
                      </a:rPr>
                      <m:t>𝐱</m:t>
                    </m:r>
                  </m:oMath>
                </a14:m>
                <a:r>
                  <a:rPr lang="en-US" sz="2000" dirty="0">
                    <a:latin typeface="Corbel" panose="020B0503020204020204" pitchFamily="34" charset="0"/>
                    <a:ea typeface="Tahoma" panose="020B0604030504040204" pitchFamily="34" charset="0"/>
                    <a:cs typeface="Calibri"/>
                  </a:rPr>
                  <a:t>:</a:t>
                </a: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altLang="zh-TW" sz="2000" b="1" i="1" dirty="0" smtClean="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0" smtClean="0">
                          <a:solidFill>
                            <a:schemeClr val="tx1"/>
                          </a:solidFill>
                          <a:latin typeface="Cambria Math" panose="02040503050406030204" pitchFamily="18" charset="0"/>
                        </a:rPr>
                        <m:t>=</m:t>
                      </m:r>
                      <m:r>
                        <m:rPr>
                          <m:sty m:val="p"/>
                        </m:rPr>
                        <a:rPr lang="en-US" sz="2000" b="0" i="0" smtClean="0">
                          <a:solidFill>
                            <a:srgbClr val="00B050"/>
                          </a:solidFill>
                          <a:latin typeface="Cambria Math" panose="02040503050406030204" pitchFamily="18" charset="0"/>
                        </a:rPr>
                        <m:t>MultiHeaded</m:t>
                      </m:r>
                      <m:r>
                        <m:rPr>
                          <m:sty m:val="p"/>
                        </m:rPr>
                        <a:rPr lang="en-US" sz="2000" smtClean="0">
                          <a:solidFill>
                            <a:srgbClr val="00B050"/>
                          </a:solidFill>
                          <a:latin typeface="Cambria Math" panose="02040503050406030204" pitchFamily="18" charset="0"/>
                        </a:rPr>
                        <m:t>Attention</m:t>
                      </m:r>
                      <m:r>
                        <a:rPr lang="en-US" sz="2000" smtClean="0">
                          <a:solidFill>
                            <a:srgbClr val="00B050"/>
                          </a:solidFill>
                          <a:latin typeface="Cambria Math" panose="02040503050406030204" pitchFamily="18" charset="0"/>
                        </a:rPr>
                        <m:t>(</m:t>
                      </m:r>
                      <m:r>
                        <a:rPr lang="en-US" altLang="zh-TW" sz="2000" b="1" i="0">
                          <a:latin typeface="Cambria Math" panose="02040503050406030204" pitchFamily="18" charset="0"/>
                        </a:rPr>
                        <m:t>𝐱</m:t>
                      </m:r>
                      <m:r>
                        <a:rPr lang="en-US" altLang="zh-TW" sz="2000" b="0" i="0" smtClean="0">
                          <a:latin typeface="Cambria Math" panose="02040503050406030204" pitchFamily="18" charset="0"/>
                        </a:rPr>
                        <m:t>;</m:t>
                      </m:r>
                      <m:sSup>
                        <m:sSupPr>
                          <m:ctrlPr>
                            <a:rPr lang="en-US" altLang="zh-TW" sz="2000" i="1">
                              <a:solidFill>
                                <a:srgbClr val="7030A0"/>
                              </a:solidFill>
                              <a:latin typeface="Cambria Math" panose="02040503050406030204" pitchFamily="18" charset="0"/>
                            </a:rPr>
                          </m:ctrlPr>
                        </m:sSupPr>
                        <m:e>
                          <m:r>
                            <a:rPr lang="en-US" altLang="zh-TW" sz="2000">
                              <a:solidFill>
                                <a:srgbClr val="7030A0"/>
                              </a:solidFill>
                              <a:latin typeface="Cambria Math" panose="02040503050406030204" pitchFamily="18" charset="0"/>
                            </a:rPr>
                            <m:t>𝐖</m:t>
                          </m:r>
                        </m:e>
                        <m:sup>
                          <m:r>
                            <a:rPr lang="en-US" altLang="zh-TW" sz="2000">
                              <a:solidFill>
                                <a:srgbClr val="7030A0"/>
                              </a:solidFill>
                              <a:latin typeface="Cambria Math" panose="02040503050406030204" pitchFamily="18" charset="0"/>
                            </a:rPr>
                            <m:t>𝑞</m:t>
                          </m:r>
                        </m:sup>
                      </m:sSup>
                      <m:r>
                        <a:rPr lang="en-US" altLang="zh-TW" sz="2000" b="0" i="0" smtClean="0">
                          <a:solidFill>
                            <a:schemeClr val="tx1"/>
                          </a:solidFill>
                          <a:latin typeface="Cambria Math" panose="02040503050406030204" pitchFamily="18" charset="0"/>
                        </a:rPr>
                        <m:t>,</m:t>
                      </m:r>
                      <m:sSup>
                        <m:sSupPr>
                          <m:ctrlPr>
                            <a:rPr lang="en-US" altLang="zh-TW" sz="2000" i="1">
                              <a:solidFill>
                                <a:srgbClr val="C00000"/>
                              </a:solidFill>
                              <a:latin typeface="Cambria Math" panose="02040503050406030204" pitchFamily="18" charset="0"/>
                            </a:rPr>
                          </m:ctrlPr>
                        </m:sSupPr>
                        <m:e>
                          <m:r>
                            <a:rPr lang="en-US" altLang="zh-TW" sz="2000">
                              <a:solidFill>
                                <a:srgbClr val="C00000"/>
                              </a:solidFill>
                              <a:latin typeface="Cambria Math" panose="02040503050406030204" pitchFamily="18" charset="0"/>
                            </a:rPr>
                            <m:t>𝐖</m:t>
                          </m:r>
                        </m:e>
                        <m:sup>
                          <m:r>
                            <a:rPr lang="en-US" altLang="zh-TW" sz="2000">
                              <a:solidFill>
                                <a:srgbClr val="C00000"/>
                              </a:solidFill>
                              <a:latin typeface="Cambria Math" panose="02040503050406030204" pitchFamily="18" charset="0"/>
                            </a:rPr>
                            <m:t>𝑘</m:t>
                          </m:r>
                        </m:sup>
                      </m:sSup>
                      <m:sSup>
                        <m:sSupPr>
                          <m:ctrlPr>
                            <a:rPr lang="en-US" altLang="zh-TW" sz="2000" i="1">
                              <a:solidFill>
                                <a:srgbClr val="0070C0"/>
                              </a:solidFill>
                              <a:latin typeface="Cambria Math" panose="02040503050406030204" pitchFamily="18" charset="0"/>
                            </a:rPr>
                          </m:ctrlPr>
                        </m:sSupPr>
                        <m:e>
                          <m:r>
                            <a:rPr lang="en-US" altLang="zh-TW" sz="2000" b="0" i="1" smtClean="0">
                              <a:solidFill>
                                <a:srgbClr val="0070C0"/>
                              </a:solidFill>
                              <a:latin typeface="Cambria Math" panose="02040503050406030204" pitchFamily="18" charset="0"/>
                            </a:rPr>
                            <m:t>,</m:t>
                          </m:r>
                          <m:r>
                            <a:rPr lang="en-US" altLang="zh-TW" sz="2000" b="0" i="1" smtClean="0">
                              <a:solidFill>
                                <a:schemeClr val="tx1"/>
                              </a:solidFill>
                              <a:latin typeface="Cambria Math" panose="02040503050406030204" pitchFamily="18" charset="0"/>
                            </a:rPr>
                            <m:t> </m:t>
                          </m:r>
                          <m:r>
                            <a:rPr lang="en-US" altLang="zh-TW" sz="2000">
                              <a:solidFill>
                                <a:srgbClr val="0070C0"/>
                              </a:solidFill>
                              <a:latin typeface="Cambria Math" panose="02040503050406030204" pitchFamily="18" charset="0"/>
                            </a:rPr>
                            <m:t>𝐖</m:t>
                          </m:r>
                        </m:e>
                        <m:sup>
                          <m:r>
                            <a:rPr lang="en-US" altLang="zh-TW" sz="2000">
                              <a:solidFill>
                                <a:srgbClr val="0070C0"/>
                              </a:solidFill>
                              <a:latin typeface="Cambria Math" panose="02040503050406030204" pitchFamily="18" charset="0"/>
                            </a:rPr>
                            <m:t>𝑣</m:t>
                          </m:r>
                        </m:sup>
                      </m:sSup>
                      <m:r>
                        <a:rPr lang="en-US" sz="2000" smtClean="0">
                          <a:solidFill>
                            <a:srgbClr val="00B050"/>
                          </a:solidFill>
                          <a:latin typeface="Cambria Math" panose="02040503050406030204" pitchFamily="18" charset="0"/>
                        </a:rPr>
                        <m:t>)</m:t>
                      </m:r>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a:rPr lang="en-US" altLang="zh-TW" sz="2000" b="1">
                          <a:latin typeface="Cambria Math" panose="02040503050406030204" pitchFamily="18" charset="0"/>
                        </a:rPr>
                        <m:t>𝐱</m:t>
                      </m:r>
                      <m:r>
                        <a:rPr lang="en-US" altLang="zh-TW" sz="2000" b="0" i="1" smtClean="0">
                          <a:latin typeface="Cambria Math" panose="02040503050406030204" pitchFamily="18" charset="0"/>
                        </a:rPr>
                        <m:t>=</m:t>
                      </m:r>
                      <m:r>
                        <a:rPr lang="en-US" sz="2000" b="0" i="1" smtClean="0">
                          <a:solidFill>
                            <a:schemeClr val="tx1"/>
                          </a:solidFill>
                          <a:latin typeface="Cambria Math" panose="02040503050406030204" pitchFamily="18" charset="0"/>
                        </a:rPr>
                        <m:t>𝐿𝑎𝑦𝑒𝑟𝑁𝑜𝑟𝑚</m:t>
                      </m:r>
                      <m:r>
                        <a:rPr lang="en-US" sz="2000" b="0" i="1" smtClean="0">
                          <a:solidFill>
                            <a:schemeClr val="tx1"/>
                          </a:solidFill>
                          <a:latin typeface="Cambria Math" panose="02040503050406030204" pitchFamily="18" charset="0"/>
                        </a:rPr>
                        <m:t> (</m:t>
                      </m:r>
                      <m:acc>
                        <m:accPr>
                          <m:chr m:val="̃"/>
                          <m:ctrlPr>
                            <a:rPr lang="en-US" altLang="zh-TW" sz="2000" b="1" i="1" dirty="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sz="2000" b="1" i="1" dirty="0" smtClean="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 </m:t>
                      </m:r>
                      <m:r>
                        <m:rPr>
                          <m:sty m:val="p"/>
                        </m:rPr>
                        <a:rPr lang="en-US" sz="2000" b="0" i="0" smtClean="0">
                          <a:solidFill>
                            <a:srgbClr val="00B050"/>
                          </a:solidFill>
                          <a:latin typeface="Cambria Math" panose="02040503050406030204" pitchFamily="18" charset="0"/>
                        </a:rPr>
                        <m:t>FFN</m:t>
                      </m:r>
                      <m:d>
                        <m:dPr>
                          <m:ctrlPr>
                            <a:rPr lang="en-US" sz="2000" b="0" i="1" smtClean="0">
                              <a:solidFill>
                                <a:srgbClr val="00B050"/>
                              </a:solidFill>
                              <a:latin typeface="Cambria Math" panose="02040503050406030204" pitchFamily="18" charset="0"/>
                            </a:rPr>
                          </m:ctrlPr>
                        </m:dPr>
                        <m:e>
                          <m:r>
                            <a:rPr lang="en-US" altLang="zh-TW" sz="2000" b="1">
                              <a:latin typeface="Cambria Math" panose="02040503050406030204" pitchFamily="18" charset="0"/>
                            </a:rPr>
                            <m:t>𝐱</m:t>
                          </m:r>
                        </m:e>
                      </m:d>
                      <m:r>
                        <a:rPr lang="en-US" sz="2000"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altLang="zh-TW" sz="2000" b="1">
                              <a:latin typeface="Cambria Math" panose="02040503050406030204" pitchFamily="18" charset="0"/>
                            </a:rPr>
                            <m:t>𝐱</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out</m:t>
                      </m:r>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𝐿𝑎𝑦𝑒𝑟𝑁𝑜𝑟𝑚</m:t>
                      </m:r>
                      <m:r>
                        <a:rPr lang="en-US" sz="2000" b="0" i="1" smtClean="0">
                          <a:solidFill>
                            <a:schemeClr val="tx1"/>
                          </a:solidFill>
                          <a:latin typeface="Cambria Math" panose="02040503050406030204" pitchFamily="18" charset="0"/>
                        </a:rPr>
                        <m:t>(</m:t>
                      </m:r>
                      <m:acc>
                        <m:accPr>
                          <m:chr m:val="̃"/>
                          <m:ctrlPr>
                            <a:rPr lang="en-US" sz="2000" b="1" i="1" dirty="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1" i="1" smtClean="0">
                          <a:solidFill>
                            <a:schemeClr val="tx1"/>
                          </a:solidFill>
                          <a:latin typeface="Cambria Math" panose="02040503050406030204" pitchFamily="18" charset="0"/>
                        </a:rPr>
                        <m:t>+</m:t>
                      </m:r>
                      <m:r>
                        <a:rPr lang="en-US" altLang="zh-TW" sz="2000" b="1">
                          <a:latin typeface="Cambria Math" panose="02040503050406030204" pitchFamily="18" charset="0"/>
                        </a:rPr>
                        <m:t>𝐱</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5CCED583-FE7C-EA34-63FF-111B9BBED642}"/>
                  </a:ext>
                </a:extLst>
              </p:cNvPr>
              <p:cNvSpPr txBox="1">
                <a:spLocks noRot="1" noChangeAspect="1" noMove="1" noResize="1" noEditPoints="1" noAdjustHandles="1" noChangeArrowheads="1" noChangeShapeType="1" noTextEdit="1"/>
              </p:cNvSpPr>
              <p:nvPr/>
            </p:nvSpPr>
            <p:spPr>
              <a:xfrm>
                <a:off x="757976" y="1401333"/>
                <a:ext cx="5747423" cy="2591222"/>
              </a:xfrm>
              <a:prstGeom prst="rect">
                <a:avLst/>
              </a:prstGeom>
              <a:blipFill>
                <a:blip r:embed="rId2"/>
                <a:stretch>
                  <a:fillRect l="-1101" t="-14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136A542-A9CC-43A3-308F-4C6DDCB567F1}"/>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4" name="Picture 3" descr="A diagram of a process&#10;&#10;Description automatically generated">
            <a:extLst>
              <a:ext uri="{FF2B5EF4-FFF2-40B4-BE49-F238E27FC236}">
                <a16:creationId xmlns:a16="http://schemas.microsoft.com/office/drawing/2014/main" id="{F039E126-E538-E12B-9587-1782BB2FA8BC}"/>
              </a:ext>
            </a:extLst>
          </p:cNvPr>
          <p:cNvPicPr>
            <a:picLocks noChangeAspect="1"/>
          </p:cNvPicPr>
          <p:nvPr/>
        </p:nvPicPr>
        <p:blipFill>
          <a:blip r:embed="rId4"/>
          <a:stretch>
            <a:fillRect/>
          </a:stretch>
        </p:blipFill>
        <p:spPr>
          <a:xfrm>
            <a:off x="6641316" y="1026926"/>
            <a:ext cx="2402990" cy="3813921"/>
          </a:xfrm>
          <a:prstGeom prst="rect">
            <a:avLst/>
          </a:prstGeom>
        </p:spPr>
      </p:pic>
    </p:spTree>
    <p:extLst>
      <p:ext uri="{BB962C8B-B14F-4D97-AF65-F5344CB8AC3E}">
        <p14:creationId xmlns:p14="http://schemas.microsoft.com/office/powerpoint/2010/main" val="2309835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99B0-C3B3-4EA0-B1C6-BCDD7917B738}"/>
              </a:ext>
            </a:extLst>
          </p:cNvPr>
          <p:cNvSpPr>
            <a:spLocks noGrp="1"/>
          </p:cNvSpPr>
          <p:nvPr>
            <p:ph type="title"/>
          </p:nvPr>
        </p:nvSpPr>
        <p:spPr/>
        <p:txBody>
          <a:bodyPr/>
          <a:lstStyle/>
          <a:p>
            <a:r>
              <a:rPr lang="en-US" dirty="0"/>
              <a:t>Summary: Self-Attention Block  </a:t>
            </a:r>
          </a:p>
        </p:txBody>
      </p:sp>
      <p:sp>
        <p:nvSpPr>
          <p:cNvPr id="3" name="Text Placeholder 2">
            <a:extLst>
              <a:ext uri="{FF2B5EF4-FFF2-40B4-BE49-F238E27FC236}">
                <a16:creationId xmlns:a16="http://schemas.microsoft.com/office/drawing/2014/main" id="{143D625C-5CC5-722E-A0BB-730F3B01A7B0}"/>
              </a:ext>
            </a:extLst>
          </p:cNvPr>
          <p:cNvSpPr>
            <a:spLocks noGrp="1"/>
          </p:cNvSpPr>
          <p:nvPr>
            <p:ph type="body" sz="quarter" idx="16"/>
          </p:nvPr>
        </p:nvSpPr>
        <p:spPr>
          <a:xfrm>
            <a:off x="533919" y="1390650"/>
            <a:ext cx="6300017" cy="3077573"/>
          </a:xfrm>
        </p:spPr>
        <p:txBody>
          <a:bodyPr/>
          <a:lstStyle/>
          <a:p>
            <a:r>
              <a:rPr lang="en-US" sz="1800" b="1" dirty="0"/>
              <a:t>Self-Attention: </a:t>
            </a:r>
            <a:r>
              <a:rPr lang="en-US" sz="1800" dirty="0"/>
              <a:t>A critical building block of modern language models.</a:t>
            </a:r>
          </a:p>
          <a:p>
            <a:pPr lvl="1"/>
            <a:r>
              <a:rPr lang="en-US" sz="1800" dirty="0"/>
              <a:t>The idea is to compose meanings of words weighted according some similarity notion. </a:t>
            </a:r>
          </a:p>
          <a:p>
            <a:pPr lvl="1"/>
            <a:endParaRPr lang="en-US" sz="1800" dirty="0"/>
          </a:p>
          <a:p>
            <a:pPr lvl="1"/>
            <a:endParaRPr lang="en-US" sz="1800" dirty="0"/>
          </a:p>
          <a:p>
            <a:endParaRPr lang="en-US" sz="1800" b="1" dirty="0"/>
          </a:p>
          <a:p>
            <a:r>
              <a:rPr lang="en-US" sz="1800" b="1" dirty="0"/>
              <a:t>Next: </a:t>
            </a:r>
            <a:r>
              <a:rPr lang="en-US" sz="1800" dirty="0"/>
              <a:t>We will combine self-attention blocks to build various architectures known as Transformer.</a:t>
            </a:r>
          </a:p>
        </p:txBody>
      </p:sp>
      <p:pic>
        <p:nvPicPr>
          <p:cNvPr id="4" name="Content Placeholder 4" descr="Graphical user interface, text, application&#10;&#10;Description automatically generated">
            <a:extLst>
              <a:ext uri="{FF2B5EF4-FFF2-40B4-BE49-F238E27FC236}">
                <a16:creationId xmlns:a16="http://schemas.microsoft.com/office/drawing/2014/main" id="{694077FB-C1C3-B309-3266-8611BC918865}"/>
              </a:ext>
            </a:extLst>
          </p:cNvPr>
          <p:cNvPicPr>
            <a:picLocks noChangeAspect="1"/>
          </p:cNvPicPr>
          <p:nvPr/>
        </p:nvPicPr>
        <p:blipFill rotWithShape="1">
          <a:blip r:embed="rId2"/>
          <a:srcRect l="5746" t="17258" r="73891" b="27549"/>
          <a:stretch/>
        </p:blipFill>
        <p:spPr>
          <a:xfrm>
            <a:off x="6716832" y="1103235"/>
            <a:ext cx="2293036" cy="3484066"/>
          </a:xfrm>
          <a:prstGeom prst="rect">
            <a:avLst/>
          </a:prstGeom>
          <a:noFill/>
          <a:ln>
            <a:noFill/>
          </a:ln>
        </p:spPr>
      </p:pic>
    </p:spTree>
    <p:extLst>
      <p:ext uri="{BB962C8B-B14F-4D97-AF65-F5344CB8AC3E}">
        <p14:creationId xmlns:p14="http://schemas.microsoft.com/office/powerpoint/2010/main" val="336829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398-F8D0-22B0-D4D8-F9BB2FB2B686}"/>
              </a:ext>
            </a:extLst>
          </p:cNvPr>
          <p:cNvSpPr>
            <a:spLocks noGrp="1"/>
          </p:cNvSpPr>
          <p:nvPr>
            <p:ph type="title"/>
          </p:nvPr>
        </p:nvSpPr>
        <p:spPr/>
        <p:txBody>
          <a:bodyPr/>
          <a:lstStyle/>
          <a:p>
            <a:r>
              <a:rPr lang="en" dirty="0"/>
              <a:t>Language Models: History Recap</a:t>
            </a:r>
            <a:endParaRPr lang="en-US" dirty="0"/>
          </a:p>
        </p:txBody>
      </p:sp>
      <p:sp>
        <p:nvSpPr>
          <p:cNvPr id="3" name="Text Placeholder 2">
            <a:extLst>
              <a:ext uri="{FF2B5EF4-FFF2-40B4-BE49-F238E27FC236}">
                <a16:creationId xmlns:a16="http://schemas.microsoft.com/office/drawing/2014/main" id="{0A8179F2-6048-0BF3-A9F3-38E9A6BB3304}"/>
              </a:ext>
            </a:extLst>
          </p:cNvPr>
          <p:cNvSpPr>
            <a:spLocks noGrp="1"/>
          </p:cNvSpPr>
          <p:nvPr>
            <p:ph type="body" sz="quarter" idx="16"/>
          </p:nvPr>
        </p:nvSpPr>
        <p:spPr/>
        <p:txBody>
          <a:bodyPr/>
          <a:lstStyle/>
          <a:p>
            <a:r>
              <a:rPr lang="en" sz="1600" dirty="0"/>
              <a:t>Probabilistic n-gram models of text generation </a:t>
            </a:r>
            <a:r>
              <a:rPr lang="en" sz="1100" dirty="0">
                <a:solidFill>
                  <a:schemeClr val="bg1">
                    <a:lumMod val="50000"/>
                  </a:schemeClr>
                </a:solidFill>
              </a:rPr>
              <a:t>[</a:t>
            </a:r>
            <a:r>
              <a:rPr lang="en-US" sz="1100" dirty="0">
                <a:solidFill>
                  <a:schemeClr val="bg1">
                    <a:lumMod val="50000"/>
                  </a:schemeClr>
                </a:solidFill>
              </a:rPr>
              <a:t>Jelinek+ 1980’s, …]</a:t>
            </a:r>
          </a:p>
          <a:p>
            <a:pPr lvl="1"/>
            <a:r>
              <a:rPr lang="en" sz="1600" dirty="0"/>
              <a:t>Applications: Speech Recognition, Machine Translation</a:t>
            </a:r>
          </a:p>
          <a:p>
            <a:endParaRPr lang="en" sz="1600" dirty="0"/>
          </a:p>
          <a:p>
            <a:r>
              <a:rPr lang="en" sz="1600" dirty="0"/>
              <a:t>Statistical or shallow neural LMs (late 90’s – mid 00’s) </a:t>
            </a:r>
            <a:r>
              <a:rPr lang="en" sz="1050" dirty="0">
                <a:solidFill>
                  <a:schemeClr val="bg1">
                    <a:lumMod val="50000"/>
                  </a:schemeClr>
                </a:solidFill>
              </a:rPr>
              <a:t>[</a:t>
            </a:r>
            <a:r>
              <a:rPr lang="en-US" sz="1050" dirty="0" err="1">
                <a:solidFill>
                  <a:schemeClr val="bg1">
                    <a:lumMod val="50000"/>
                  </a:schemeClr>
                </a:solidFill>
              </a:rPr>
              <a:t>Bengio</a:t>
            </a:r>
            <a:r>
              <a:rPr lang="en-US" sz="1050" dirty="0">
                <a:solidFill>
                  <a:schemeClr val="bg1">
                    <a:lumMod val="50000"/>
                  </a:schemeClr>
                </a:solidFill>
              </a:rPr>
              <a:t>+ 2001, …]</a:t>
            </a:r>
          </a:p>
          <a:p>
            <a:endParaRPr lang="en-US" dirty="0"/>
          </a:p>
          <a:p>
            <a:r>
              <a:rPr lang="en-US" dirty="0"/>
              <a:t>Recurrent neural nets (2010s)</a:t>
            </a:r>
          </a:p>
          <a:p>
            <a:endParaRPr lang="en-US" dirty="0"/>
          </a:p>
          <a:p>
            <a:r>
              <a:rPr lang="en-US" dirty="0"/>
              <a:t>Pre-training deep neural language models (2017’s onward):</a:t>
            </a:r>
          </a:p>
          <a:p>
            <a:pPr lvl="1"/>
            <a:r>
              <a:rPr lang="en-US" sz="1600" dirty="0"/>
              <a:t>Many models based on: </a:t>
            </a:r>
            <a:r>
              <a:rPr lang="en-US" sz="1600" dirty="0">
                <a:solidFill>
                  <a:srgbClr val="C00000"/>
                </a:solidFill>
                <a:latin typeface="Corbel" panose="020B0503020204020204" pitchFamily="34" charset="0"/>
              </a:rPr>
              <a:t>Self-Attention</a:t>
            </a:r>
            <a:endParaRPr lang="en" dirty="0"/>
          </a:p>
          <a:p>
            <a:pPr lvl="1"/>
            <a:endParaRPr lang="en-US" dirty="0"/>
          </a:p>
        </p:txBody>
      </p:sp>
    </p:spTree>
    <p:extLst>
      <p:ext uri="{BB962C8B-B14F-4D97-AF65-F5344CB8AC3E}">
        <p14:creationId xmlns:p14="http://schemas.microsoft.com/office/powerpoint/2010/main" val="2963489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6000" dirty="0"/>
              <a:t>A Decoder-Only Transformer</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6164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How Do We Make it </a:t>
            </a:r>
            <a:r>
              <a:rPr lang="en-US" dirty="0">
                <a:solidFill>
                  <a:srgbClr val="C00000"/>
                </a:solidFill>
              </a:rPr>
              <a:t>Deep</a:t>
            </a:r>
            <a:r>
              <a:rPr lang="en-US" dirty="0"/>
              <a:t>? </a:t>
            </a:r>
          </a:p>
        </p:txBody>
      </p:sp>
      <p:sp>
        <p:nvSpPr>
          <p:cNvPr id="4" name="Text Placeholder 3">
            <a:extLst>
              <a:ext uri="{FF2B5EF4-FFF2-40B4-BE49-F238E27FC236}">
                <a16:creationId xmlns:a16="http://schemas.microsoft.com/office/drawing/2014/main" id="{AB396FAD-26FC-695F-BB15-DD7F1C3F9696}"/>
              </a:ext>
            </a:extLst>
          </p:cNvPr>
          <p:cNvSpPr>
            <a:spLocks noGrp="1"/>
          </p:cNvSpPr>
          <p:nvPr>
            <p:ph type="body" sz="quarter" idx="16"/>
          </p:nvPr>
        </p:nvSpPr>
        <p:spPr>
          <a:xfrm>
            <a:off x="533919" y="1382767"/>
            <a:ext cx="8085415" cy="3077573"/>
          </a:xfrm>
        </p:spPr>
        <p:txBody>
          <a:bodyPr/>
          <a:lstStyle/>
          <a:p>
            <a:r>
              <a:rPr lang="en-US" sz="2000" dirty="0">
                <a:latin typeface="Corbel" panose="020B0503020204020204" pitchFamily="34" charset="0"/>
              </a:rPr>
              <a:t>Stack more layers! </a:t>
            </a:r>
          </a:p>
          <a:p>
            <a:endParaRPr lang="en-US" sz="2000" dirty="0"/>
          </a:p>
        </p:txBody>
      </p:sp>
      <p:pic>
        <p:nvPicPr>
          <p:cNvPr id="5" name="Content Placeholder 4" descr="A picture containing diagram&#10;&#10;Description automatically generated">
            <a:extLst>
              <a:ext uri="{FF2B5EF4-FFF2-40B4-BE49-F238E27FC236}">
                <a16:creationId xmlns:a16="http://schemas.microsoft.com/office/drawing/2014/main" id="{B4A80493-6C8B-44AC-416E-902CC5653E52}"/>
              </a:ext>
            </a:extLst>
          </p:cNvPr>
          <p:cNvPicPr>
            <a:picLocks noGrp="1" noChangeAspect="1"/>
          </p:cNvPicPr>
          <p:nvPr>
            <p:ph idx="4294967295"/>
          </p:nvPr>
        </p:nvPicPr>
        <p:blipFill rotWithShape="1">
          <a:blip r:embed="rId2"/>
          <a:srcRect t="8336"/>
          <a:stretch/>
        </p:blipFill>
        <p:spPr>
          <a:xfrm>
            <a:off x="618240" y="2084321"/>
            <a:ext cx="2860675" cy="1708150"/>
          </a:xfrm>
          <a:prstGeom prst="rect">
            <a:avLst/>
          </a:prstGeom>
        </p:spPr>
      </p:pic>
      <p:sp>
        <p:nvSpPr>
          <p:cNvPr id="3" name="TextBox 2">
            <a:extLst>
              <a:ext uri="{FF2B5EF4-FFF2-40B4-BE49-F238E27FC236}">
                <a16:creationId xmlns:a16="http://schemas.microsoft.com/office/drawing/2014/main" id="{98D8A730-079C-9942-66DC-FB97976C8C5C}"/>
              </a:ext>
            </a:extLst>
          </p:cNvPr>
          <p:cNvSpPr txBox="1"/>
          <p:nvPr/>
        </p:nvSpPr>
        <p:spPr>
          <a:xfrm>
            <a:off x="2344371" y="4832751"/>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object 4">
            <a:extLst>
              <a:ext uri="{FF2B5EF4-FFF2-40B4-BE49-F238E27FC236}">
                <a16:creationId xmlns:a16="http://schemas.microsoft.com/office/drawing/2014/main" id="{853AE016-7461-CF7F-622E-666D7D0DA566}"/>
              </a:ext>
            </a:extLst>
          </p:cNvPr>
          <p:cNvPicPr>
            <a:picLocks noChangeAspect="1"/>
          </p:cNvPicPr>
          <p:nvPr/>
        </p:nvPicPr>
        <p:blipFill>
          <a:blip r:embed="rId4" cstate="print"/>
          <a:stretch>
            <a:fillRect/>
          </a:stretch>
        </p:blipFill>
        <p:spPr>
          <a:xfrm>
            <a:off x="4064786" y="1542899"/>
            <a:ext cx="1830202" cy="2256732"/>
          </a:xfrm>
          <a:prstGeom prst="rect">
            <a:avLst/>
          </a:prstGeom>
        </p:spPr>
      </p:pic>
      <p:grpSp>
        <p:nvGrpSpPr>
          <p:cNvPr id="6" name="object 4">
            <a:extLst>
              <a:ext uri="{FF2B5EF4-FFF2-40B4-BE49-F238E27FC236}">
                <a16:creationId xmlns:a16="http://schemas.microsoft.com/office/drawing/2014/main" id="{321B84F8-F7D2-E46F-B0AE-628042F6C046}"/>
              </a:ext>
            </a:extLst>
          </p:cNvPr>
          <p:cNvGrpSpPr>
            <a:grpSpLocks noChangeAspect="1"/>
          </p:cNvGrpSpPr>
          <p:nvPr/>
        </p:nvGrpSpPr>
        <p:grpSpPr>
          <a:xfrm>
            <a:off x="6771888" y="50444"/>
            <a:ext cx="1830202" cy="5078194"/>
            <a:chOff x="14374942" y="4352793"/>
            <a:chExt cx="2494588" cy="6630308"/>
          </a:xfrm>
        </p:grpSpPr>
        <p:pic>
          <p:nvPicPr>
            <p:cNvPr id="7" name="object 5">
              <a:extLst>
                <a:ext uri="{FF2B5EF4-FFF2-40B4-BE49-F238E27FC236}">
                  <a16:creationId xmlns:a16="http://schemas.microsoft.com/office/drawing/2014/main" id="{4D832FF3-9010-8BD4-E7C2-7EC1107DECB9}"/>
                </a:ext>
              </a:extLst>
            </p:cNvPr>
            <p:cNvPicPr>
              <a:picLocks noChangeAspect="1"/>
            </p:cNvPicPr>
            <p:nvPr/>
          </p:nvPicPr>
          <p:blipFill>
            <a:blip r:embed="rId5" cstate="print"/>
            <a:stretch>
              <a:fillRect/>
            </a:stretch>
          </p:blipFill>
          <p:spPr>
            <a:xfrm>
              <a:off x="14374942" y="6301406"/>
              <a:ext cx="2494588" cy="4681695"/>
            </a:xfrm>
            <a:prstGeom prst="rect">
              <a:avLst/>
            </a:prstGeom>
          </p:spPr>
        </p:pic>
        <p:pic>
          <p:nvPicPr>
            <p:cNvPr id="8" name="object 6">
              <a:extLst>
                <a:ext uri="{FF2B5EF4-FFF2-40B4-BE49-F238E27FC236}">
                  <a16:creationId xmlns:a16="http://schemas.microsoft.com/office/drawing/2014/main" id="{D9F32A08-7206-D8D4-F45B-FCF70DA8EB54}"/>
                </a:ext>
              </a:extLst>
            </p:cNvPr>
            <p:cNvPicPr/>
            <p:nvPr/>
          </p:nvPicPr>
          <p:blipFill>
            <a:blip r:embed="rId6" cstate="print"/>
            <a:stretch>
              <a:fillRect/>
            </a:stretch>
          </p:blipFill>
          <p:spPr>
            <a:xfrm>
              <a:off x="15321136" y="4352793"/>
              <a:ext cx="1516046" cy="1948614"/>
            </a:xfrm>
            <a:prstGeom prst="rect">
              <a:avLst/>
            </a:prstGeom>
          </p:spPr>
        </p:pic>
      </p:grpSp>
      <p:sp>
        <p:nvSpPr>
          <p:cNvPr id="10" name="Right Arrow 9">
            <a:extLst>
              <a:ext uri="{FF2B5EF4-FFF2-40B4-BE49-F238E27FC236}">
                <a16:creationId xmlns:a16="http://schemas.microsoft.com/office/drawing/2014/main" id="{7F573C1C-F0CB-61F3-E742-7E2833E7B207}"/>
              </a:ext>
            </a:extLst>
          </p:cNvPr>
          <p:cNvSpPr/>
          <p:nvPr/>
        </p:nvSpPr>
        <p:spPr>
          <a:xfrm>
            <a:off x="6069924" y="2459162"/>
            <a:ext cx="527027" cy="4242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5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8751-DB56-766A-42E6-319BC52ED34F}"/>
              </a:ext>
            </a:extLst>
          </p:cNvPr>
          <p:cNvSpPr>
            <a:spLocks noGrp="1"/>
          </p:cNvSpPr>
          <p:nvPr>
            <p:ph type="title"/>
          </p:nvPr>
        </p:nvSpPr>
        <p:spPr>
          <a:xfrm>
            <a:off x="381520" y="107119"/>
            <a:ext cx="8085415" cy="857542"/>
          </a:xfrm>
        </p:spPr>
        <p:txBody>
          <a:bodyPr/>
          <a:lstStyle/>
          <a:p>
            <a:r>
              <a:rPr lang="en-US" dirty="0"/>
              <a:t>From Representations to Prediction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7F7E775-D397-1540-5F1D-3AA92B04208D}"/>
                  </a:ext>
                </a:extLst>
              </p:cNvPr>
              <p:cNvSpPr>
                <a:spLocks noGrp="1"/>
              </p:cNvSpPr>
              <p:nvPr>
                <p:ph type="body" sz="quarter" idx="16"/>
              </p:nvPr>
            </p:nvSpPr>
            <p:spPr>
              <a:xfrm>
                <a:off x="533919" y="1129392"/>
                <a:ext cx="8085415" cy="3077573"/>
              </a:xfrm>
            </p:spPr>
            <p:txBody>
              <a:bodyPr/>
              <a:lstStyle/>
              <a:p>
                <a:r>
                  <a:rPr lang="en-US" dirty="0"/>
                  <a:t>To perform prediction, add a classification head on top of </a:t>
                </a:r>
                <a:br>
                  <a:rPr lang="en-US" dirty="0"/>
                </a:br>
                <a:r>
                  <a:rPr lang="en-US" dirty="0"/>
                  <a:t>the final layer of the transformer: </a:t>
                </a:r>
                <a14:m>
                  <m:oMath xmlns:m="http://schemas.openxmlformats.org/officeDocument/2006/math">
                    <m:r>
                      <a:rPr lang="en-US" altLang="zh-TW" sz="1600" smtClean="0">
                        <a:latin typeface="Cambria Math" panose="02040503050406030204" pitchFamily="18" charset="0"/>
                      </a:rPr>
                      <m:t>𝐱</m:t>
                    </m:r>
                    <m:r>
                      <a:rPr lang="en-US" altLang="zh-TW" sz="1600" b="1" i="1">
                        <a:latin typeface="Cambria Math" panose="02040503050406030204" pitchFamily="18" charset="0"/>
                      </a:rPr>
                      <m:t>∈</m:t>
                    </m:r>
                    <m:sSup>
                      <m:sSupPr>
                        <m:ctrlPr>
                          <a:rPr lang="en-US" altLang="zh-TW" sz="1600" b="1" i="1">
                            <a:latin typeface="Cambria Math" panose="02040503050406030204" pitchFamily="18" charset="0"/>
                            <a:ea typeface="Cambria Math" panose="02040503050406030204" pitchFamily="18" charset="0"/>
                          </a:rPr>
                        </m:ctrlPr>
                      </m:sSupPr>
                      <m:e>
                        <m:r>
                          <a:rPr lang="en-US" altLang="zh-TW" sz="1600" b="1" i="1">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box>
                          <m:boxPr>
                            <m:ctrlPr>
                              <a:rPr lang="en-US" altLang="zh-TW" sz="1600" i="1">
                                <a:latin typeface="Cambria Math" panose="02040503050406030204" pitchFamily="18" charset="0"/>
                                <a:ea typeface="Cambria Math" panose="02040503050406030204" pitchFamily="18" charset="0"/>
                              </a:rPr>
                            </m:ctrlPr>
                          </m:boxPr>
                          <m:e>
                            <m:argPr>
                              <m:argSz m:val="-1"/>
                            </m:argPr>
                            <m:r>
                              <a:rPr lang="en-US" altLang="zh-TW" sz="1600" b="0" i="1" smtClean="0">
                                <a:latin typeface="Cambria Math" panose="02040503050406030204" pitchFamily="18" charset="0"/>
                                <a:ea typeface="Cambria Math" panose="02040503050406030204" pitchFamily="18" charset="0"/>
                              </a:rPr>
                              <m:t>𝑑</m:t>
                            </m:r>
                          </m:e>
                        </m:box>
                      </m:sup>
                    </m:sSup>
                    <m:r>
                      <a:rPr lang="en-US" altLang="zh-TW" sz="1600" b="0" i="0" smtClean="0">
                        <a:latin typeface="Cambria Math" panose="02040503050406030204" pitchFamily="18" charset="0"/>
                        <a:ea typeface="Cambria Math" panose="02040503050406030204" pitchFamily="18" charset="0"/>
                      </a:rPr>
                      <m:t>.</m:t>
                    </m:r>
                  </m:oMath>
                </a14:m>
                <a:endParaRPr lang="en-US" sz="1600" dirty="0">
                  <a:latin typeface="Tahoma" panose="020B0604030504040204" pitchFamily="34" charset="0"/>
                  <a:ea typeface="Tahoma" panose="020B0604030504040204" pitchFamily="34" charset="0"/>
                  <a:cs typeface="Tahoma" panose="020B0604030504040204" pitchFamily="34" charset="0"/>
                </a:endParaRPr>
              </a:p>
              <a:p>
                <a:pPr lvl="1"/>
                <a:r>
                  <a:rPr lang="en-US" dirty="0"/>
                  <a:t>Where </a:t>
                </a: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𝑛</m:t>
                    </m:r>
                  </m:oMath>
                </a14:m>
                <a:r>
                  <a:rPr lang="en-US" dirty="0"/>
                  <a:t> is the length of your sequence. </a:t>
                </a:r>
              </a:p>
              <a:p>
                <a:r>
                  <a:rPr lang="en-US" dirty="0"/>
                  <a:t>To obtain logits, we can apply a linear transformation </a:t>
                </a:r>
                <a:br>
                  <a:rPr lang="en-US" dirty="0"/>
                </a:br>
                <a:r>
                  <a:rPr lang="en-US" dirty="0"/>
                  <a:t>with token embedding matrix </a:t>
                </a:r>
                <a14:m>
                  <m:oMath xmlns:m="http://schemas.openxmlformats.org/officeDocument/2006/math">
                    <m:sSub>
                      <m:sSubPr>
                        <m:ctrlPr>
                          <a:rPr lang="en-US" altLang="zh-TW" sz="1600" b="1" i="1" smtClean="0">
                            <a:latin typeface="Cambria Math" panose="02040503050406030204" pitchFamily="18" charset="0"/>
                          </a:rPr>
                        </m:ctrlPr>
                      </m:sSub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Sub>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𝑉</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altLang="zh-TW" sz="1600" b="1" smtClean="0">
                          <a:latin typeface="Cambria Math" panose="02040503050406030204" pitchFamily="18" charset="0"/>
                        </a:rPr>
                        <m:t>𝐱</m:t>
                      </m:r>
                      <m:sSubSup>
                        <m:sSubSupPr>
                          <m:ctrlPr>
                            <a:rPr lang="en-US" altLang="zh-TW" sz="1600" b="1" i="1" smtClean="0">
                              <a:latin typeface="Cambria Math" panose="02040503050406030204" pitchFamily="18" charset="0"/>
                            </a:rPr>
                          </m:ctrlPr>
                        </m:sSubSup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up>
                          <m:r>
                            <a:rPr lang="en-US" altLang="zh-TW" sz="1600" b="0" i="1" smtClean="0">
                              <a:latin typeface="Cambria Math" panose="02040503050406030204" pitchFamily="18" charset="0"/>
                            </a:rPr>
                            <m:t>𝑇</m:t>
                          </m:r>
                        </m:sup>
                      </m:sSubSup>
                      <m:r>
                        <a:rPr lang="en-US" altLang="zh-TW" sz="1600" b="1" i="1" smtClean="0">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𝑉</m:t>
                              </m:r>
                            </m:e>
                          </m:box>
                        </m:sup>
                      </m:sSup>
                    </m:oMath>
                  </m:oMathPara>
                </a14:m>
                <a:endParaRPr lang="en-US" dirty="0"/>
              </a:p>
              <a:p>
                <a:endParaRPr lang="en-US" dirty="0"/>
              </a:p>
              <a:p>
                <a:r>
                  <a:rPr lang="en-US" dirty="0"/>
                  <a:t>To obtain probabilities, run this through </a:t>
                </a:r>
                <a:r>
                  <a:rPr lang="en-US" dirty="0" err="1"/>
                  <a:t>softmax</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altLang="zh-TW" sz="1600" b="0" i="0" smtClean="0">
                          <a:latin typeface="Cambria Math" panose="02040503050406030204" pitchFamily="18" charset="0"/>
                        </a:rPr>
                        <m:t>softmax</m:t>
                      </m:r>
                      <m:r>
                        <a:rPr lang="en-US" altLang="zh-TW" sz="1600" b="1" i="0" smtClean="0">
                          <a:latin typeface="Cambria Math" panose="02040503050406030204" pitchFamily="18" charset="0"/>
                        </a:rPr>
                        <m:t>(</m:t>
                      </m:r>
                      <m:r>
                        <a:rPr lang="en-US" altLang="zh-TW" sz="1600" b="1" smtClean="0">
                          <a:latin typeface="Cambria Math" panose="02040503050406030204" pitchFamily="18" charset="0"/>
                        </a:rPr>
                        <m:t>𝐱</m:t>
                      </m:r>
                      <m:sSub>
                        <m:sSubPr>
                          <m:ctrlPr>
                            <a:rPr lang="en-US" altLang="zh-TW" sz="1600" b="1" i="1" smtClean="0">
                              <a:latin typeface="Cambria Math" panose="02040503050406030204" pitchFamily="18" charset="0"/>
                            </a:rPr>
                          </m:ctrlPr>
                        </m:sSub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Sub>
                      <m:r>
                        <a:rPr lang="en-US" altLang="zh-TW" sz="1600" b="1" i="1" smtClean="0">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𝑉</m:t>
                              </m:r>
                            </m:e>
                          </m:box>
                        </m:sup>
                      </m:sSup>
                    </m:oMath>
                  </m:oMathPara>
                </a14:m>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97F7E775-D397-1540-5F1D-3AA92B04208D}"/>
                  </a:ext>
                </a:extLst>
              </p:cNvPr>
              <p:cNvSpPr>
                <a:spLocks noGrp="1" noRot="1" noChangeAspect="1" noMove="1" noResize="1" noEditPoints="1" noAdjustHandles="1" noChangeArrowheads="1" noChangeShapeType="1" noTextEdit="1"/>
              </p:cNvSpPr>
              <p:nvPr>
                <p:ph type="body" sz="quarter" idx="16"/>
              </p:nvPr>
            </p:nvSpPr>
            <p:spPr>
              <a:xfrm>
                <a:off x="533919" y="1129392"/>
                <a:ext cx="8085415" cy="3077573"/>
              </a:xfrm>
              <a:blipFill>
                <a:blip r:embed="rId2"/>
                <a:stretch>
                  <a:fillRect l="-471" t="-1230"/>
                </a:stretch>
              </a:blipFill>
            </p:spPr>
            <p:txBody>
              <a:bodyPr/>
              <a:lstStyle/>
              <a:p>
                <a:r>
                  <a:rPr lang="en-US">
                    <a:noFill/>
                  </a:rPr>
                  <a:t> </a:t>
                </a:r>
              </a:p>
            </p:txBody>
          </p:sp>
        </mc:Fallback>
      </mc:AlternateContent>
      <p:grpSp>
        <p:nvGrpSpPr>
          <p:cNvPr id="4" name="object 4">
            <a:extLst>
              <a:ext uri="{FF2B5EF4-FFF2-40B4-BE49-F238E27FC236}">
                <a16:creationId xmlns:a16="http://schemas.microsoft.com/office/drawing/2014/main" id="{08422502-CB40-207A-1AE0-D3EEF2AB4F25}"/>
              </a:ext>
            </a:extLst>
          </p:cNvPr>
          <p:cNvGrpSpPr>
            <a:grpSpLocks noChangeAspect="1"/>
          </p:cNvGrpSpPr>
          <p:nvPr/>
        </p:nvGrpSpPr>
        <p:grpSpPr>
          <a:xfrm>
            <a:off x="7256057" y="172529"/>
            <a:ext cx="1695807" cy="4918281"/>
            <a:chOff x="14374942" y="2994659"/>
            <a:chExt cx="2875415" cy="7988442"/>
          </a:xfrm>
        </p:grpSpPr>
        <p:pic>
          <p:nvPicPr>
            <p:cNvPr id="5" name="object 5">
              <a:extLst>
                <a:ext uri="{FF2B5EF4-FFF2-40B4-BE49-F238E27FC236}">
                  <a16:creationId xmlns:a16="http://schemas.microsoft.com/office/drawing/2014/main" id="{B2748669-6CD4-F07B-A57B-F61EEC47294E}"/>
                </a:ext>
              </a:extLst>
            </p:cNvPr>
            <p:cNvPicPr>
              <a:picLocks noChangeAspect="1"/>
            </p:cNvPicPr>
            <p:nvPr/>
          </p:nvPicPr>
          <p:blipFill>
            <a:blip r:embed="rId3" cstate="print"/>
            <a:stretch>
              <a:fillRect/>
            </a:stretch>
          </p:blipFill>
          <p:spPr>
            <a:xfrm>
              <a:off x="14374942" y="6301406"/>
              <a:ext cx="2494588" cy="4681695"/>
            </a:xfrm>
            <a:prstGeom prst="rect">
              <a:avLst/>
            </a:prstGeom>
          </p:spPr>
        </p:pic>
        <p:pic>
          <p:nvPicPr>
            <p:cNvPr id="6" name="object 6">
              <a:extLst>
                <a:ext uri="{FF2B5EF4-FFF2-40B4-BE49-F238E27FC236}">
                  <a16:creationId xmlns:a16="http://schemas.microsoft.com/office/drawing/2014/main" id="{F1AF140E-FB98-D264-6CDE-D2B24C8A65A5}"/>
                </a:ext>
              </a:extLst>
            </p:cNvPr>
            <p:cNvPicPr/>
            <p:nvPr/>
          </p:nvPicPr>
          <p:blipFill>
            <a:blip r:embed="rId4" cstate="print"/>
            <a:stretch>
              <a:fillRect/>
            </a:stretch>
          </p:blipFill>
          <p:spPr>
            <a:xfrm>
              <a:off x="15321136" y="4352793"/>
              <a:ext cx="1516046" cy="1948614"/>
            </a:xfrm>
            <a:prstGeom prst="rect">
              <a:avLst/>
            </a:prstGeom>
          </p:spPr>
        </p:pic>
        <p:sp>
          <p:nvSpPr>
            <p:cNvPr id="7" name="object 7">
              <a:extLst>
                <a:ext uri="{FF2B5EF4-FFF2-40B4-BE49-F238E27FC236}">
                  <a16:creationId xmlns:a16="http://schemas.microsoft.com/office/drawing/2014/main" id="{EC99BA35-A0F1-25EB-AFF6-D841962C861E}"/>
                </a:ext>
              </a:extLst>
            </p:cNvPr>
            <p:cNvSpPr/>
            <p:nvPr/>
          </p:nvSpPr>
          <p:spPr>
            <a:xfrm>
              <a:off x="14755769" y="2994659"/>
              <a:ext cx="2494588" cy="3480481"/>
            </a:xfrm>
            <a:custGeom>
              <a:avLst/>
              <a:gdLst/>
              <a:ahLst/>
              <a:cxnLst/>
              <a:rect l="l" t="t" r="r" b="b"/>
              <a:pathLst>
                <a:path w="2688590" h="2397760">
                  <a:moveTo>
                    <a:pt x="0" y="0"/>
                  </a:moveTo>
                  <a:lnTo>
                    <a:pt x="2688006" y="0"/>
                  </a:lnTo>
                  <a:lnTo>
                    <a:pt x="2688006" y="2397661"/>
                  </a:lnTo>
                  <a:lnTo>
                    <a:pt x="0" y="2397661"/>
                  </a:lnTo>
                  <a:lnTo>
                    <a:pt x="0" y="0"/>
                  </a:lnTo>
                  <a:close/>
                </a:path>
              </a:pathLst>
            </a:custGeom>
            <a:ln w="41883">
              <a:solidFill>
                <a:srgbClr val="FF0000">
                  <a:alpha val="52157"/>
                </a:srgbClr>
              </a:solidFill>
              <a:prstDash val="sysDash"/>
            </a:ln>
          </p:spPr>
          <p:txBody>
            <a:bodyPr wrap="square" lIns="0" tIns="0" rIns="0" bIns="0" rtlCol="0"/>
            <a:lstStyle/>
            <a:p>
              <a:endParaRPr dirty="0"/>
            </a:p>
          </p:txBody>
        </p:sp>
      </p:grpSp>
      <p:grpSp>
        <p:nvGrpSpPr>
          <p:cNvPr id="46" name="Group 45">
            <a:extLst>
              <a:ext uri="{FF2B5EF4-FFF2-40B4-BE49-F238E27FC236}">
                <a16:creationId xmlns:a16="http://schemas.microsoft.com/office/drawing/2014/main" id="{B9C83515-A6D8-2BB1-00E5-C906F14AE048}"/>
              </a:ext>
            </a:extLst>
          </p:cNvPr>
          <p:cNvGrpSpPr>
            <a:grpSpLocks noChangeAspect="1"/>
          </p:cNvGrpSpPr>
          <p:nvPr/>
        </p:nvGrpSpPr>
        <p:grpSpPr>
          <a:xfrm>
            <a:off x="7555779" y="240602"/>
            <a:ext cx="1249824" cy="709769"/>
            <a:chOff x="7094057" y="-256943"/>
            <a:chExt cx="1713760" cy="973234"/>
          </a:xfrm>
        </p:grpSpPr>
        <p:sp>
          <p:nvSpPr>
            <p:cNvPr id="12" name="object 12">
              <a:extLst>
                <a:ext uri="{FF2B5EF4-FFF2-40B4-BE49-F238E27FC236}">
                  <a16:creationId xmlns:a16="http://schemas.microsoft.com/office/drawing/2014/main" id="{A241DCA6-AB94-2BDB-51DE-1B11F270D6F0}"/>
                </a:ext>
              </a:extLst>
            </p:cNvPr>
            <p:cNvSpPr txBox="1">
              <a:spLocks noChangeAspect="1"/>
            </p:cNvSpPr>
            <p:nvPr/>
          </p:nvSpPr>
          <p:spPr>
            <a:xfrm>
              <a:off x="7094057" y="-256943"/>
              <a:ext cx="1019939" cy="234751"/>
            </a:xfrm>
            <a:prstGeom prst="rect">
              <a:avLst/>
            </a:prstGeom>
          </p:spPr>
          <p:txBody>
            <a:bodyPr vert="horz" wrap="square" lIns="0" tIns="9525" rIns="0" bIns="0" rtlCol="0">
              <a:spAutoFit/>
            </a:bodyPr>
            <a:lstStyle/>
            <a:p>
              <a:pPr marL="9525" algn="ctr">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4" name="object 14">
              <a:extLst>
                <a:ext uri="{FF2B5EF4-FFF2-40B4-BE49-F238E27FC236}">
                  <a16:creationId xmlns:a16="http://schemas.microsoft.com/office/drawing/2014/main" id="{3F5E9AD6-80F7-A5BA-CAD3-A52D61DD478F}"/>
                </a:ext>
              </a:extLst>
            </p:cNvPr>
            <p:cNvGrpSpPr/>
            <p:nvPr/>
          </p:nvGrpSpPr>
          <p:grpSpPr>
            <a:xfrm>
              <a:off x="7316835" y="-29628"/>
              <a:ext cx="1490982" cy="745570"/>
              <a:chOff x="8191551" y="719274"/>
              <a:chExt cx="2100580" cy="1003349"/>
            </a:xfrm>
          </p:grpSpPr>
          <p:sp>
            <p:nvSpPr>
              <p:cNvPr id="15" name="object 15">
                <a:extLst>
                  <a:ext uri="{FF2B5EF4-FFF2-40B4-BE49-F238E27FC236}">
                    <a16:creationId xmlns:a16="http://schemas.microsoft.com/office/drawing/2014/main" id="{CDA24396-AA79-6625-13EB-9E1168FA6379}"/>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6" name="object 16">
                <a:extLst>
                  <a:ext uri="{FF2B5EF4-FFF2-40B4-BE49-F238E27FC236}">
                    <a16:creationId xmlns:a16="http://schemas.microsoft.com/office/drawing/2014/main" id="{84729B30-FB96-7A44-ADF1-A98D52980F6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7" name="object 17">
                <a:extLst>
                  <a:ext uri="{FF2B5EF4-FFF2-40B4-BE49-F238E27FC236}">
                    <a16:creationId xmlns:a16="http://schemas.microsoft.com/office/drawing/2014/main" id="{C35FF40B-D888-33BE-7F44-B70D896B2084}"/>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8">
                <a:extLst>
                  <a:ext uri="{FF2B5EF4-FFF2-40B4-BE49-F238E27FC236}">
                    <a16:creationId xmlns:a16="http://schemas.microsoft.com/office/drawing/2014/main" id="{BAF69971-9A15-9311-53EB-6FBA06C9B771}"/>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9">
                <a:extLst>
                  <a:ext uri="{FF2B5EF4-FFF2-40B4-BE49-F238E27FC236}">
                    <a16:creationId xmlns:a16="http://schemas.microsoft.com/office/drawing/2014/main" id="{6219623D-75F1-E578-11D0-15BFC9688C0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20">
                <a:extLst>
                  <a:ext uri="{FF2B5EF4-FFF2-40B4-BE49-F238E27FC236}">
                    <a16:creationId xmlns:a16="http://schemas.microsoft.com/office/drawing/2014/main" id="{CBDA12A5-C579-17BC-D5B9-24F83BB59A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 name="object 21">
                <a:extLst>
                  <a:ext uri="{FF2B5EF4-FFF2-40B4-BE49-F238E27FC236}">
                    <a16:creationId xmlns:a16="http://schemas.microsoft.com/office/drawing/2014/main" id="{FF6FC6D5-4D56-2198-1F2E-8E34D74AD83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 name="object 22">
                <a:extLst>
                  <a:ext uri="{FF2B5EF4-FFF2-40B4-BE49-F238E27FC236}">
                    <a16:creationId xmlns:a16="http://schemas.microsoft.com/office/drawing/2014/main" id="{E59632AA-E134-D5E8-3174-07B08F5E85C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 name="object 23">
                <a:extLst>
                  <a:ext uri="{FF2B5EF4-FFF2-40B4-BE49-F238E27FC236}">
                    <a16:creationId xmlns:a16="http://schemas.microsoft.com/office/drawing/2014/main" id="{96A70813-353E-C13E-DEB7-07AB7F25D75D}"/>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 name="object 24">
                <a:extLst>
                  <a:ext uri="{FF2B5EF4-FFF2-40B4-BE49-F238E27FC236}">
                    <a16:creationId xmlns:a16="http://schemas.microsoft.com/office/drawing/2014/main" id="{7E693949-6ED3-F018-546B-880DD7DB919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5" name="object 25">
                <a:extLst>
                  <a:ext uri="{FF2B5EF4-FFF2-40B4-BE49-F238E27FC236}">
                    <a16:creationId xmlns:a16="http://schemas.microsoft.com/office/drawing/2014/main" id="{BED5B873-F160-B6A4-947C-66DDD9E7AFE4}"/>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6" name="object 26">
                <a:extLst>
                  <a:ext uri="{FF2B5EF4-FFF2-40B4-BE49-F238E27FC236}">
                    <a16:creationId xmlns:a16="http://schemas.microsoft.com/office/drawing/2014/main" id="{679E002C-A77B-1A6F-C7C5-38FA9F6A2462}"/>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7" name="object 27">
                <a:extLst>
                  <a:ext uri="{FF2B5EF4-FFF2-40B4-BE49-F238E27FC236}">
                    <a16:creationId xmlns:a16="http://schemas.microsoft.com/office/drawing/2014/main" id="{8B6CECD0-B450-F6EC-CC78-DE70AE3944B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8" name="object 28">
                <a:extLst>
                  <a:ext uri="{FF2B5EF4-FFF2-40B4-BE49-F238E27FC236}">
                    <a16:creationId xmlns:a16="http://schemas.microsoft.com/office/drawing/2014/main" id="{17AADD1F-5949-D7BA-B809-A9078A33EFF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9" name="object 29">
                <a:extLst>
                  <a:ext uri="{FF2B5EF4-FFF2-40B4-BE49-F238E27FC236}">
                    <a16:creationId xmlns:a16="http://schemas.microsoft.com/office/drawing/2014/main" id="{7D8E2648-83E7-F653-A000-72699A6D15D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0" name="object 30">
                <a:extLst>
                  <a:ext uri="{FF2B5EF4-FFF2-40B4-BE49-F238E27FC236}">
                    <a16:creationId xmlns:a16="http://schemas.microsoft.com/office/drawing/2014/main" id="{3D5B44F7-40E1-2438-8D3D-5B035FAF9A0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1" name="object 31">
                <a:extLst>
                  <a:ext uri="{FF2B5EF4-FFF2-40B4-BE49-F238E27FC236}">
                    <a16:creationId xmlns:a16="http://schemas.microsoft.com/office/drawing/2014/main" id="{F12BCD0F-9C3B-1434-545D-279AB73ABE3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 name="object 32">
                <a:extLst>
                  <a:ext uri="{FF2B5EF4-FFF2-40B4-BE49-F238E27FC236}">
                    <a16:creationId xmlns:a16="http://schemas.microsoft.com/office/drawing/2014/main" id="{30A8D0B4-7266-F2E3-6A22-7F719A6D1DD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33">
                <a:extLst>
                  <a:ext uri="{FF2B5EF4-FFF2-40B4-BE49-F238E27FC236}">
                    <a16:creationId xmlns:a16="http://schemas.microsoft.com/office/drawing/2014/main" id="{6CE913A1-4B54-9296-E004-E08B6FC0B0E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 name="object 34">
                <a:extLst>
                  <a:ext uri="{FF2B5EF4-FFF2-40B4-BE49-F238E27FC236}">
                    <a16:creationId xmlns:a16="http://schemas.microsoft.com/office/drawing/2014/main" id="{5537D0E2-234D-92AF-FD84-65BFF477E8E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5" name="object 35">
                <a:extLst>
                  <a:ext uri="{FF2B5EF4-FFF2-40B4-BE49-F238E27FC236}">
                    <a16:creationId xmlns:a16="http://schemas.microsoft.com/office/drawing/2014/main" id="{1D47BDA6-9ABF-C679-3AF5-15DA6314C5B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36">
                <a:extLst>
                  <a:ext uri="{FF2B5EF4-FFF2-40B4-BE49-F238E27FC236}">
                    <a16:creationId xmlns:a16="http://schemas.microsoft.com/office/drawing/2014/main" id="{6B605B33-5570-6B43-4E83-17D072BEDD3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7" name="object 37">
                <a:extLst>
                  <a:ext uri="{FF2B5EF4-FFF2-40B4-BE49-F238E27FC236}">
                    <a16:creationId xmlns:a16="http://schemas.microsoft.com/office/drawing/2014/main" id="{8405DA5A-B11A-70FE-507E-223FDD20F98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38">
                <a:extLst>
                  <a:ext uri="{FF2B5EF4-FFF2-40B4-BE49-F238E27FC236}">
                    <a16:creationId xmlns:a16="http://schemas.microsoft.com/office/drawing/2014/main" id="{1FE77937-5C5F-F07C-21B7-A1371B9617C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39">
                <a:extLst>
                  <a:ext uri="{FF2B5EF4-FFF2-40B4-BE49-F238E27FC236}">
                    <a16:creationId xmlns:a16="http://schemas.microsoft.com/office/drawing/2014/main" id="{0E174D37-80D7-8F91-9E4C-5B7CDFF5509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40">
                <a:extLst>
                  <a:ext uri="{FF2B5EF4-FFF2-40B4-BE49-F238E27FC236}">
                    <a16:creationId xmlns:a16="http://schemas.microsoft.com/office/drawing/2014/main" id="{7042E33B-9B07-42A0-4B05-6C2A0AAB729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41">
                <a:extLst>
                  <a:ext uri="{FF2B5EF4-FFF2-40B4-BE49-F238E27FC236}">
                    <a16:creationId xmlns:a16="http://schemas.microsoft.com/office/drawing/2014/main" id="{7AAFDD4D-B2A5-C3B6-1C74-CABF6E15E7C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43" name="object 129">
              <a:extLst>
                <a:ext uri="{FF2B5EF4-FFF2-40B4-BE49-F238E27FC236}">
                  <a16:creationId xmlns:a16="http://schemas.microsoft.com/office/drawing/2014/main" id="{17519C86-61E3-8F3E-4A5B-5B34E256C64A}"/>
                </a:ext>
              </a:extLst>
            </p:cNvPr>
            <p:cNvGrpSpPr/>
            <p:nvPr/>
          </p:nvGrpSpPr>
          <p:grpSpPr>
            <a:xfrm>
              <a:off x="8160019" y="315212"/>
              <a:ext cx="108623" cy="401079"/>
              <a:chOff x="9379478" y="1183342"/>
              <a:chExt cx="153035" cy="539750"/>
            </a:xfrm>
          </p:grpSpPr>
          <p:sp>
            <p:nvSpPr>
              <p:cNvPr id="44" name="object 130">
                <a:extLst>
                  <a:ext uri="{FF2B5EF4-FFF2-40B4-BE49-F238E27FC236}">
                    <a16:creationId xmlns:a16="http://schemas.microsoft.com/office/drawing/2014/main" id="{DEE000A7-5374-E16D-A016-BCF0E39863D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131">
                <a:extLst>
                  <a:ext uri="{FF2B5EF4-FFF2-40B4-BE49-F238E27FC236}">
                    <a16:creationId xmlns:a16="http://schemas.microsoft.com/office/drawing/2014/main" id="{21D7918D-AB00-F9C1-6133-7DE4E81EBBC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pic>
        <p:nvPicPr>
          <p:cNvPr id="47" name="Picture 2">
            <a:extLst>
              <a:ext uri="{FF2B5EF4-FFF2-40B4-BE49-F238E27FC236}">
                <a16:creationId xmlns:a16="http://schemas.microsoft.com/office/drawing/2014/main" id="{43D367AF-058E-E00F-F295-50EF505560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628"/>
          <a:stretch/>
        </p:blipFill>
        <p:spPr bwMode="auto">
          <a:xfrm>
            <a:off x="890954" y="3661489"/>
            <a:ext cx="5490291" cy="104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22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20BC5-183C-0638-4ED5-8EFE17F2E40B}"/>
              </a:ext>
            </a:extLst>
          </p:cNvPr>
          <p:cNvSpPr>
            <a:spLocks noGrp="1"/>
          </p:cNvSpPr>
          <p:nvPr>
            <p:ph type="body" sz="quarter" idx="10"/>
          </p:nvPr>
        </p:nvSpPr>
        <p:spPr/>
        <p:txBody>
          <a:bodyPr>
            <a:normAutofit fontScale="92500"/>
          </a:bodyPr>
          <a:lstStyle/>
          <a:p>
            <a:r>
              <a:rPr lang="en-US" sz="3200" dirty="0"/>
              <a:t>One wrinkle: How does Transformer know about word ordering? … </a:t>
            </a:r>
          </a:p>
        </p:txBody>
      </p:sp>
    </p:spTree>
    <p:extLst>
      <p:ext uri="{BB962C8B-B14F-4D97-AF65-F5344CB8AC3E}">
        <p14:creationId xmlns:p14="http://schemas.microsoft.com/office/powerpoint/2010/main" val="215614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4"/>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5"/>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6"/>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7"/>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8"/>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9"/>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10"/>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2"/>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3"/>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4"/>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6"/>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7"/>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8"/>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9"/>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20"/>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1"/>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2"/>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3"/>
                <a:stretch>
                  <a:fillRect l="-8824" r="-5882" b="-4167"/>
                </a:stretch>
              </a:blipFill>
            </p:spPr>
            <p:txBody>
              <a:bodyPr/>
              <a:lstStyle/>
              <a:p>
                <a:r>
                  <a:rPr lang="en-US">
                    <a:noFill/>
                  </a:rPr>
                  <a:t> </a:t>
                </a:r>
              </a:p>
            </p:txBody>
          </p:sp>
        </mc:Fallback>
      </mc:AlternateContent>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5"/>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6"/>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7"/>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8"/>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743CAFAF-E7CA-8E81-FD02-E149EA13888A}"/>
              </a:ext>
            </a:extLst>
          </p:cNvPr>
          <p:cNvSpPr>
            <a:spLocks noGrp="1"/>
          </p:cNvSpPr>
          <p:nvPr>
            <p:ph type="sldNum" sz="quarter" idx="12"/>
          </p:nvPr>
        </p:nvSpPr>
        <p:spPr/>
        <p:txBody>
          <a:bodyPr/>
          <a:lstStyle/>
          <a:p>
            <a:endParaRPr lang="en-US" dirty="0"/>
          </a:p>
        </p:txBody>
      </p:sp>
      <p:sp>
        <p:nvSpPr>
          <p:cNvPr id="52" name="文字方塊 74">
            <a:extLst>
              <a:ext uri="{FF2B5EF4-FFF2-40B4-BE49-F238E27FC236}">
                <a16:creationId xmlns:a16="http://schemas.microsoft.com/office/drawing/2014/main" id="{FBA72B9B-A41D-E682-4FA8-BB864F96D181}"/>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6695076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9"/>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0"/>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1"/>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2"/>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5"/>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6"/>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7"/>
                <a:stretch>
                  <a:fillRect l="-20000" t="-147917" r="-4545" b="-206250"/>
                </a:stretch>
              </a:blipFill>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28"/>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29"/>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30"/>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31"/>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758669" y="3392191"/>
            <a:ext cx="2192143"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about positions</a:t>
            </a:r>
            <a:endParaRPr lang="zh-TW" altLang="en-US" sz="1600" dirty="0">
              <a:solidFill>
                <a:schemeClr val="tx1"/>
              </a:solidFill>
              <a:latin typeface="Corbel" panose="020B050302020402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86017B22-7C21-F04B-4F88-58E7E7CA332C}"/>
              </a:ext>
            </a:extLst>
          </p:cNvPr>
          <p:cNvSpPr>
            <a:spLocks noGrp="1"/>
          </p:cNvSpPr>
          <p:nvPr>
            <p:ph type="sldNum" sz="quarter" idx="12"/>
          </p:nvPr>
        </p:nvSpPr>
        <p:spPr/>
        <p:txBody>
          <a:bodyPr/>
          <a:lstStyle/>
          <a:p>
            <a:endParaRPr lang="en-US" dirty="0"/>
          </a:p>
        </p:txBody>
      </p:sp>
      <mc:AlternateContent xmlns:mc="http://schemas.openxmlformats.org/markup-compatibility/2006" xmlns:a14="http://schemas.microsoft.com/office/drawing/2010/main">
        <mc:Choice Requires="a14">
          <p:sp>
            <p:nvSpPr>
              <p:cNvPr id="51" name="文字方塊 74">
                <a:extLst>
                  <a:ext uri="{FF2B5EF4-FFF2-40B4-BE49-F238E27FC236}">
                    <a16:creationId xmlns:a16="http://schemas.microsoft.com/office/drawing/2014/main" id="{84B3B072-1724-71BF-EB35-6E3DE41DD56E}"/>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51" name="文字方塊 74">
                <a:extLst>
                  <a:ext uri="{FF2B5EF4-FFF2-40B4-BE49-F238E27FC236}">
                    <a16:creationId xmlns:a16="http://schemas.microsoft.com/office/drawing/2014/main" id="{84B3B072-1724-71BF-EB35-6E3DE41DD56E}"/>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32"/>
                <a:stretch>
                  <a:fillRect t="-4918"/>
                </a:stretch>
              </a:blipFill>
              <a:ln>
                <a:solidFill>
                  <a:schemeClr val="accent1"/>
                </a:solidFill>
              </a:ln>
            </p:spPr>
            <p:txBody>
              <a:bodyPr/>
              <a:lstStyle/>
              <a:p>
                <a:r>
                  <a:rPr lang="en-US">
                    <a:noFill/>
                  </a:rPr>
                  <a:t> </a:t>
                </a:r>
              </a:p>
            </p:txBody>
          </p:sp>
        </mc:Fallback>
      </mc:AlternateContent>
      <p:sp>
        <p:nvSpPr>
          <p:cNvPr id="52" name="文字方塊 74">
            <a:extLst>
              <a:ext uri="{FF2B5EF4-FFF2-40B4-BE49-F238E27FC236}">
                <a16:creationId xmlns:a16="http://schemas.microsoft.com/office/drawing/2014/main" id="{A8B310C3-121D-B7D2-AC99-5208E380577C}"/>
              </a:ext>
            </a:extLst>
          </p:cNvPr>
          <p:cNvSpPr txBox="1"/>
          <p:nvPr/>
        </p:nvSpPr>
        <p:spPr>
          <a:xfrm>
            <a:off x="89093" y="103920"/>
            <a:ext cx="1712273" cy="817245"/>
          </a:xfrm>
          <a:prstGeom prst="wedgeRoundRectCallout">
            <a:avLst>
              <a:gd name="adj1" fmla="val -25246"/>
              <a:gd name="adj2" fmla="val 684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We will discuss various choices for these embedding!</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556707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1"/>
                <a:stretch>
                  <a:fillRect t="-4918"/>
                </a:stretch>
              </a:blipFill>
              <a:ln>
                <a:solidFill>
                  <a:schemeClr val="accent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F9203F3-9904-E2DB-9386-BA38F345DE12}"/>
              </a:ext>
            </a:extLst>
          </p:cNvPr>
          <p:cNvSpPr>
            <a:spLocks noGrp="1"/>
          </p:cNvSpPr>
          <p:nvPr>
            <p:ph type="title"/>
          </p:nvPr>
        </p:nvSpPr>
        <p:spPr/>
        <p:txBody>
          <a:bodyPr/>
          <a:lstStyle/>
          <a:p>
            <a:r>
              <a:rPr lang="en-US" dirty="0"/>
              <a:t>Absolute Positional Embeddings </a:t>
            </a:r>
          </a:p>
        </p:txBody>
      </p:sp>
      <p:sp>
        <p:nvSpPr>
          <p:cNvPr id="3" name="Text Placeholder 2">
            <a:extLst>
              <a:ext uri="{FF2B5EF4-FFF2-40B4-BE49-F238E27FC236}">
                <a16:creationId xmlns:a16="http://schemas.microsoft.com/office/drawing/2014/main" id="{714F5869-2423-C252-D2C6-ADDB67D48666}"/>
              </a:ext>
            </a:extLst>
          </p:cNvPr>
          <p:cNvSpPr>
            <a:spLocks noGrp="1"/>
          </p:cNvSpPr>
          <p:nvPr>
            <p:ph type="body" sz="quarter" idx="16"/>
          </p:nvPr>
        </p:nvSpPr>
        <p:spPr/>
        <p:txBody>
          <a:bodyPr/>
          <a:lstStyle/>
          <a:p>
            <a:r>
              <a:rPr lang="en-US" dirty="0"/>
              <a:t>Why “add”? Why not, say, “concatenate and then project”? </a:t>
            </a:r>
          </a:p>
          <a:p>
            <a:pPr lvl="1"/>
            <a:r>
              <a:rPr lang="en-US" dirty="0"/>
              <a:t>“concatenate and then project” would be a more general approach with more trainable parameters. </a:t>
            </a:r>
          </a:p>
          <a:p>
            <a:pPr lvl="1"/>
            <a:r>
              <a:rPr lang="en-US" dirty="0"/>
              <a:t>In practice, “sum” works fine that </a:t>
            </a:r>
          </a:p>
          <a:p>
            <a:pPr lvl="1"/>
            <a:r>
              <a:rPr lang="en-US" dirty="0"/>
              <a:t>The intuition here is that “summing” forms point clouds of word embedding information around position embeddings unique to each position.</a:t>
            </a:r>
          </a:p>
          <a:p>
            <a:endParaRPr lang="en-US" dirty="0"/>
          </a:p>
        </p:txBody>
      </p:sp>
      <p:sp>
        <p:nvSpPr>
          <p:cNvPr id="4" name="文字方塊 74">
            <a:extLst>
              <a:ext uri="{FF2B5EF4-FFF2-40B4-BE49-F238E27FC236}">
                <a16:creationId xmlns:a16="http://schemas.microsoft.com/office/drawing/2014/main" id="{CD26955D-D0DF-7D5D-8AE8-D53CF222ADA5}"/>
              </a:ext>
            </a:extLst>
          </p:cNvPr>
          <p:cNvSpPr txBox="1"/>
          <p:nvPr/>
        </p:nvSpPr>
        <p:spPr>
          <a:xfrm>
            <a:off x="6758669" y="3392191"/>
            <a:ext cx="2192143"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about positions</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981750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AF56B4-0963-22C8-1C3B-9D3F0EC3318E}"/>
              </a:ext>
            </a:extLst>
          </p:cNvPr>
          <p:cNvSpPr>
            <a:spLocks noGrp="1"/>
          </p:cNvSpPr>
          <p:nvPr>
            <p:ph type="body" sz="quarter" idx="16"/>
          </p:nvPr>
        </p:nvSpPr>
        <p:spPr/>
        <p:txBody>
          <a:bodyPr/>
          <a:lstStyle/>
          <a:p>
            <a:r>
              <a:rPr lang="en-US" dirty="0"/>
              <a:t>The idea is to create vectors that uniquely encoder each position. </a:t>
            </a:r>
          </a:p>
          <a:p>
            <a:r>
              <a:rPr lang="en-US" dirty="0"/>
              <a:t>For example, consider vectors of binary values. </a:t>
            </a:r>
          </a:p>
          <a:p>
            <a:pPr lvl="1"/>
            <a:r>
              <a:rPr lang="en-US" dirty="0"/>
              <a:t>Example below shows 4-dimensional position encodings for 16 positions. </a:t>
            </a:r>
          </a:p>
          <a:p>
            <a:pPr lvl="1"/>
            <a:endParaRPr lang="en-US" dirty="0"/>
          </a:p>
          <a:p>
            <a:endParaRPr lang="en-US" dirty="0"/>
          </a:p>
          <a:p>
            <a:endParaRPr lang="en-US" dirty="0"/>
          </a:p>
          <a:p>
            <a:endParaRPr lang="en-US" dirty="0"/>
          </a:p>
          <a:p>
            <a:endParaRPr lang="en-US" dirty="0"/>
          </a:p>
        </p:txBody>
      </p:sp>
      <p:sp>
        <p:nvSpPr>
          <p:cNvPr id="3" name="object 3"/>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4" name="object 4"/>
          <p:cNvPicPr/>
          <p:nvPr/>
        </p:nvPicPr>
        <p:blipFill>
          <a:blip r:embed="rId2" cstate="print"/>
          <a:stretch>
            <a:fillRect/>
          </a:stretch>
        </p:blipFill>
        <p:spPr>
          <a:xfrm>
            <a:off x="3118683" y="2458770"/>
            <a:ext cx="3607417" cy="2232632"/>
          </a:xfrm>
          <a:prstGeom prst="rect">
            <a:avLst/>
          </a:prstGeom>
        </p:spPr>
      </p:pic>
      <p:sp>
        <p:nvSpPr>
          <p:cNvPr id="7" name="Title 6">
            <a:extLst>
              <a:ext uri="{FF2B5EF4-FFF2-40B4-BE49-F238E27FC236}">
                <a16:creationId xmlns:a16="http://schemas.microsoft.com/office/drawing/2014/main" id="{7EE2049E-963F-7B33-1A36-BAE224300D7E}"/>
              </a:ext>
            </a:extLst>
          </p:cNvPr>
          <p:cNvSpPr>
            <a:spLocks noGrp="1"/>
          </p:cNvSpPr>
          <p:nvPr>
            <p:ph type="title"/>
          </p:nvPr>
        </p:nvSpPr>
        <p:spPr/>
        <p:txBody>
          <a:bodyPr/>
          <a:lstStyle/>
          <a:p>
            <a:r>
              <a:rPr lang="en-US" dirty="0"/>
              <a:t>Absolute Positional Embeddings </a:t>
            </a:r>
          </a:p>
        </p:txBody>
      </p:sp>
      <p:sp>
        <p:nvSpPr>
          <p:cNvPr id="8" name="文字方塊 74">
            <a:extLst>
              <a:ext uri="{FF2B5EF4-FFF2-40B4-BE49-F238E27FC236}">
                <a16:creationId xmlns:a16="http://schemas.microsoft.com/office/drawing/2014/main" id="{EDEEEC21-484D-CCA1-5795-751AD4F1D5A2}"/>
              </a:ext>
            </a:extLst>
          </p:cNvPr>
          <p:cNvSpPr txBox="1"/>
          <p:nvPr/>
        </p:nvSpPr>
        <p:spPr>
          <a:xfrm>
            <a:off x="142240" y="2958067"/>
            <a:ext cx="2573647" cy="1362075"/>
          </a:xfrm>
          <a:prstGeom prst="wedgeRoundRectCallout">
            <a:avLst>
              <a:gd name="adj1" fmla="val 61083"/>
              <a:gd name="adj2" fmla="val 24265"/>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Issues: Discrete numbers;  </a:t>
            </a:r>
          </a:p>
          <a:p>
            <a:pPr algn="ctr"/>
            <a:r>
              <a:rPr lang="en-US" sz="1600" dirty="0">
                <a:latin typeface="Corbel" panose="020B0503020204020204" pitchFamily="34" charset="0"/>
                <a:ea typeface="Tahoma" panose="020B0604030504040204" pitchFamily="34" charset="0"/>
                <a:cs typeface="Tahoma" panose="020B0604030504040204" pitchFamily="34" charset="0"/>
              </a:rPr>
              <a:t>the information is localized around a few bits; embedding depends on the number of positions  </a:t>
            </a:r>
            <a:r>
              <a:rPr lang="en-US" sz="1600" dirty="0">
                <a:latin typeface="Corbel" panose="020B0503020204020204" pitchFamily="34" charset="0"/>
                <a:ea typeface="Tahoma" panose="020B0604030504040204" pitchFamily="34" charset="0"/>
                <a:cs typeface="Tahoma" panose="020B0604030504040204" pitchFamily="34" charset="0"/>
                <a:sym typeface="Wingdings" pitchFamily="2" charset="2"/>
              </a:rPr>
              <a:t>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61434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414A-5854-8F4D-ED19-FB7049EC785C}"/>
              </a:ext>
            </a:extLst>
          </p:cNvPr>
          <p:cNvSpPr>
            <a:spLocks noGrp="1"/>
          </p:cNvSpPr>
          <p:nvPr>
            <p:ph type="title"/>
          </p:nvPr>
        </p:nvSpPr>
        <p:spPr/>
        <p:txBody>
          <a:bodyPr/>
          <a:lstStyle/>
          <a:p>
            <a:r>
              <a:rPr lang="en-US" dirty="0"/>
              <a:t>Math Recap: Sine and Cosine Functions</a:t>
            </a:r>
          </a:p>
        </p:txBody>
      </p:sp>
      <p:sp>
        <p:nvSpPr>
          <p:cNvPr id="3" name="Text Placeholder 2">
            <a:extLst>
              <a:ext uri="{FF2B5EF4-FFF2-40B4-BE49-F238E27FC236}">
                <a16:creationId xmlns:a16="http://schemas.microsoft.com/office/drawing/2014/main" id="{1AFC36C9-E6A8-5BE8-D3F5-6517B41F2353}"/>
              </a:ext>
            </a:extLst>
          </p:cNvPr>
          <p:cNvSpPr>
            <a:spLocks noGrp="1"/>
          </p:cNvSpPr>
          <p:nvPr>
            <p:ph type="body" sz="quarter" idx="16"/>
          </p:nvPr>
        </p:nvSpPr>
        <p:spPr/>
        <p:txBody>
          <a:bodyPr/>
          <a:lstStyle/>
          <a:p>
            <a:endParaRPr lang="en-US"/>
          </a:p>
        </p:txBody>
      </p:sp>
      <p:pic>
        <p:nvPicPr>
          <p:cNvPr id="2054" name="Picture 6" descr="A graph with three items. The x-axis ranges from 0 to 2pi. The y-axis ranges from -1 to 1. The first item is the graph of sin(x) for one full period. The second is the graph of sin(2x) over two periods. The third is the graph of sin(x/2) for one half of a period.">
            <a:extLst>
              <a:ext uri="{FF2B5EF4-FFF2-40B4-BE49-F238E27FC236}">
                <a16:creationId xmlns:a16="http://schemas.microsoft.com/office/drawing/2014/main" id="{A1EA45D6-7D92-4717-0336-04433323F7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38" r="11143"/>
          <a:stretch/>
        </p:blipFill>
        <p:spPr bwMode="auto">
          <a:xfrm>
            <a:off x="5099223" y="1698521"/>
            <a:ext cx="3286899" cy="24618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97A6399-FDAC-C8ED-94DB-FB7E86FC1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35" y="1952333"/>
            <a:ext cx="4485759" cy="179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426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Absolute Positional Embeddings </a:t>
            </a:r>
            <a:endParaRPr spc="58"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p:txBody>
              <a:bodyPr/>
              <a:lstStyle/>
              <a:p>
                <a:r>
                  <a:rPr lang="en-US" dirty="0"/>
                  <a:t>Let </a:t>
                </a:r>
                <a14:m>
                  <m:oMath xmlns:m="http://schemas.openxmlformats.org/officeDocument/2006/math">
                    <m:r>
                      <a:rPr lang="en-US" b="0" i="1" smtClean="0">
                        <a:latin typeface="Cambria Math" panose="02040503050406030204" pitchFamily="18" charset="0"/>
                      </a:rPr>
                      <m:t>𝑡</m:t>
                    </m:r>
                  </m:oMath>
                </a14:m>
                <a:r>
                  <a:rPr lang="en-US" dirty="0"/>
                  <a:t> be a </a:t>
                </a:r>
                <a:r>
                  <a:rPr lang="en-US" dirty="0">
                    <a:solidFill>
                      <a:srgbClr val="C00000"/>
                    </a:solidFill>
                  </a:rPr>
                  <a:t>desired position</a:t>
                </a:r>
                <a:r>
                  <a:rPr lang="en-US" dirty="0"/>
                  <a:t>. Then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element of the positional vector is: </a:t>
                </a:r>
              </a:p>
              <a:p>
                <a:endParaRPr lang="en-US" dirty="0"/>
              </a:p>
              <a:p>
                <a:endParaRPr lang="en-US" dirty="0"/>
              </a:p>
              <a:p>
                <a:endParaRPr lang="en-US" dirty="0"/>
              </a:p>
              <a:p>
                <a:endParaRPr lang="en-US" dirty="0"/>
              </a:p>
              <a:p>
                <a:endParaRPr lang="en-US" dirty="0"/>
              </a:p>
              <a:p>
                <a:r>
                  <a:rPr lang="en-US" dirty="0"/>
                  <a:t>Here </a:t>
                </a:r>
                <a14:m>
                  <m:oMath xmlns:m="http://schemas.openxmlformats.org/officeDocument/2006/math">
                    <m:r>
                      <a:rPr lang="en-US" b="0" i="1" smtClean="0">
                        <a:latin typeface="Cambria Math" panose="02040503050406030204" pitchFamily="18" charset="0"/>
                      </a:rPr>
                      <m:t>𝑑</m:t>
                    </m:r>
                  </m:oMath>
                </a14:m>
                <a:r>
                  <a:rPr lang="en-US" dirty="0"/>
                  <a:t> is the maximum dimension of each positional vector. </a:t>
                </a:r>
              </a:p>
              <a:p>
                <a:r>
                  <a:rPr lang="en-US" dirty="0"/>
                  <a:t>This provides unique vectors for each position. </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5" name="Text Placeholder 4">
                <a:extLst>
                  <a:ext uri="{FF2B5EF4-FFF2-40B4-BE49-F238E27FC236}">
                    <a16:creationId xmlns:a16="http://schemas.microsoft.com/office/drawing/2014/main" id="{7F2870C9-DD77-D38F-3ABC-5A8BD9D480A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3"/>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4"/>
          <a:stretch>
            <a:fillRect/>
          </a:stretch>
        </p:blipFill>
        <p:spPr>
          <a:xfrm>
            <a:off x="6574592" y="1817904"/>
            <a:ext cx="2268111" cy="1002424"/>
          </a:xfrm>
          <a:prstGeom prst="rect">
            <a:avLst/>
          </a:prstGeom>
        </p:spPr>
      </p:pic>
    </p:spTree>
    <p:extLst>
      <p:ext uri="{BB962C8B-B14F-4D97-AF65-F5344CB8AC3E}">
        <p14:creationId xmlns:p14="http://schemas.microsoft.com/office/powerpoint/2010/main" val="267457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Self-Attention module </a:t>
            </a:r>
          </a:p>
          <a:p>
            <a:pPr>
              <a:buFont typeface="+mj-lt"/>
              <a:buAutoNum type="arabicPeriod"/>
            </a:pPr>
            <a:r>
              <a:rPr lang="en-US" dirty="0"/>
              <a:t>Transformer architecture  </a:t>
            </a:r>
          </a:p>
          <a:p>
            <a:pPr>
              <a:buFont typeface="+mj-lt"/>
              <a:buAutoNum type="arabicPeriod"/>
            </a:pPr>
            <a:r>
              <a:rPr lang="en-US" dirty="0"/>
              <a:t>Computation/space cost </a:t>
            </a:r>
          </a:p>
          <a:p>
            <a:pPr>
              <a:buFont typeface="+mj-lt"/>
              <a:buAutoNum type="arabicPeriod"/>
            </a:pPr>
            <a:r>
              <a:rPr lang="en-US" dirty="0"/>
              <a:t>Thinking about Transformer implementation </a:t>
            </a:r>
          </a:p>
          <a:p>
            <a:pPr>
              <a:buFont typeface="+mj-lt"/>
              <a:buAutoNum type="arabicPeriod"/>
            </a:pPr>
            <a:endParaRPr lang="en-US" dirty="0"/>
          </a:p>
          <a:p>
            <a:pPr marL="0" indent="0">
              <a:buNone/>
            </a:pPr>
            <a:endParaRPr lang="en-US" dirty="0"/>
          </a:p>
          <a:p>
            <a:pPr marL="0" indent="0">
              <a:buNone/>
            </a:pPr>
            <a:r>
              <a:rPr lang="en-US" b="1" dirty="0"/>
              <a:t>Chapter goal </a:t>
            </a:r>
            <a:r>
              <a:rPr lang="en-US" dirty="0"/>
              <a:t>— getting very comfortable with nuances involved in Transformers. </a:t>
            </a:r>
          </a:p>
          <a:p>
            <a:pPr>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3260301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Quiz</a:t>
            </a:r>
            <a:endParaRPr spc="58"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a:xfrm>
                <a:off x="533919" y="1390650"/>
                <a:ext cx="8085415" cy="3077573"/>
              </a:xfrm>
            </p:spPr>
            <p:txBody>
              <a:bodyPr/>
              <a:lstStyle/>
              <a:p>
                <a:r>
                  <a:rPr lang="en-US" dirty="0"/>
                  <a:t>Let </a:t>
                </a:r>
                <a14:m>
                  <m:oMath xmlns:m="http://schemas.openxmlformats.org/officeDocument/2006/math">
                    <m:r>
                      <a:rPr lang="en-US" i="1">
                        <a:latin typeface="Cambria Math" panose="02040503050406030204" pitchFamily="18" charset="0"/>
                      </a:rPr>
                      <m:t>𝑡</m:t>
                    </m:r>
                  </m:oMath>
                </a14:m>
                <a:r>
                  <a:rPr lang="en-US" dirty="0"/>
                  <a:t> be a </a:t>
                </a:r>
                <a:r>
                  <a:rPr lang="en-US" dirty="0">
                    <a:solidFill>
                      <a:srgbClr val="C00000"/>
                    </a:solidFill>
                  </a:rPr>
                  <a:t>desired position</a:t>
                </a:r>
                <a:r>
                  <a:rPr lang="en-US" dirty="0"/>
                  <a:t>.</a:t>
                </a:r>
              </a:p>
              <a:p>
                <a:endParaRPr lang="en-US" dirty="0"/>
              </a:p>
              <a:p>
                <a:endParaRPr lang="en-US" dirty="0"/>
              </a:p>
              <a:p>
                <a:endParaRPr lang="en-US" dirty="0"/>
              </a:p>
              <a:p>
                <a:pPr marL="0" indent="0">
                  <a:buNone/>
                </a:pPr>
                <a:endParaRPr lang="en-US" dirty="0"/>
              </a:p>
              <a:p>
                <a:r>
                  <a:rPr lang="en-US" b="1" dirty="0"/>
                  <a:t>Q: </a:t>
                </a:r>
                <a:r>
                  <a:rPr lang="en-US" dirty="0"/>
                  <a:t>Are the frequencies increasing with dimension </a:t>
                </a:r>
                <a14:m>
                  <m:oMath xmlns:m="http://schemas.openxmlformats.org/officeDocument/2006/math">
                    <m:r>
                      <a:rPr lang="en-US" i="1">
                        <a:latin typeface="Cambria Math" panose="02040503050406030204" pitchFamily="18" charset="0"/>
                      </a:rPr>
                      <m:t>𝑖</m:t>
                    </m:r>
                  </m:oMath>
                </a14:m>
                <a:r>
                  <a:rPr lang="en-US" dirty="0"/>
                  <a:t> ? </a:t>
                </a:r>
              </a:p>
              <a:p>
                <a:r>
                  <a:rPr lang="en-US" b="1" dirty="0"/>
                  <a:t>Answer: </a:t>
                </a:r>
                <a:r>
                  <a:rPr lang="en-US" dirty="0"/>
                  <a:t>The frequencies are decreasing along the vector dimension. </a:t>
                </a:r>
                <a:br>
                  <a:rPr lang="en-US" dirty="0"/>
                </a:br>
                <a:endParaRPr lang="en-US" dirty="0"/>
              </a:p>
            </p:txBody>
          </p:sp>
        </mc:Choice>
        <mc:Fallback xmlns="">
          <p:sp>
            <p:nvSpPr>
              <p:cNvPr id="5" name="Text Placeholder 4">
                <a:extLst>
                  <a:ext uri="{FF2B5EF4-FFF2-40B4-BE49-F238E27FC236}">
                    <a16:creationId xmlns:a16="http://schemas.microsoft.com/office/drawing/2014/main" id="{7F2870C9-DD77-D38F-3ABC-5A8BD9D480A0}"/>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2"/>
                <a:stretch>
                  <a:fillRect l="-471" t="-1235"/>
                </a:stretch>
              </a:blipFill>
            </p:spPr>
            <p:txBody>
              <a:bodyPr/>
              <a:lstStyle/>
              <a:p>
                <a:r>
                  <a:rPr lang="en-US">
                    <a:noFill/>
                  </a:rPr>
                  <a:t> </a:t>
                </a:r>
              </a:p>
            </p:txBody>
          </p:sp>
        </mc:Fallback>
      </mc:AlternateContent>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a:t>
            </a:r>
            <a:r>
              <a:rPr lang="en-US" sz="1266" spc="-16" dirty="0" err="1"/>
              <a:t>kazem</a:t>
            </a:r>
            <a:r>
              <a:rPr sz="1266" spc="-16" dirty="0" err="1"/>
              <a:t>nejad.com</a:t>
            </a:r>
            <a:r>
              <a:rPr sz="1266" spc="-16" dirty="0"/>
              <a:t>/blog/transformer_architecture_positional_encoding/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3"/>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4"/>
          <a:stretch>
            <a:fillRect/>
          </a:stretch>
        </p:blipFill>
        <p:spPr>
          <a:xfrm>
            <a:off x="6574592" y="1817904"/>
            <a:ext cx="2268111" cy="1002424"/>
          </a:xfrm>
          <a:prstGeom prst="rect">
            <a:avLst/>
          </a:prstGeom>
        </p:spPr>
      </p:pic>
      <p:pic>
        <p:nvPicPr>
          <p:cNvPr id="3" name="Picture 6" descr="A graph with three items. The x-axis ranges from 0 to 2pi. The y-axis ranges from -1 to 1. The first item is the graph of sin(x) for one full period. The second is the graph of sin(2x) over two periods. The third is the graph of sin(x/2) for one half of a period.">
            <a:extLst>
              <a:ext uri="{FF2B5EF4-FFF2-40B4-BE49-F238E27FC236}">
                <a16:creationId xmlns:a16="http://schemas.microsoft.com/office/drawing/2014/main" id="{5CBF87C3-3A6A-9DAB-990C-D1FC3DD70D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38" r="11143"/>
          <a:stretch/>
        </p:blipFill>
        <p:spPr bwMode="auto">
          <a:xfrm>
            <a:off x="6782933" y="66309"/>
            <a:ext cx="2293371" cy="171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34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539" y="496234"/>
            <a:ext cx="8380795" cy="468427"/>
          </a:xfrm>
          <a:prstGeom prst="rect">
            <a:avLst/>
          </a:prstGeom>
        </p:spPr>
        <p:txBody>
          <a:bodyPr vert="horz" wrap="square" lIns="0" tIns="6697" rIns="0" bIns="0" rtlCol="0">
            <a:spAutoFit/>
          </a:bodyPr>
          <a:lstStyle/>
          <a:p>
            <a:pPr marL="35158">
              <a:lnSpc>
                <a:spcPct val="100000"/>
              </a:lnSpc>
              <a:spcBef>
                <a:spcPts val="53"/>
              </a:spcBef>
            </a:pPr>
            <a:r>
              <a:rPr lang="en-US" spc="-29" dirty="0"/>
              <a:t>Visualizing </a:t>
            </a:r>
            <a:r>
              <a:rPr lang="en-US" dirty="0"/>
              <a:t>Absolute Positional Embeddings </a:t>
            </a:r>
            <a:endParaRPr sz="1582" dirty="0">
              <a:latin typeface="Arial"/>
              <a:cs typeface="Arial"/>
            </a:endParaRPr>
          </a:p>
        </p:txBody>
      </p:sp>
      <p:sp>
        <p:nvSpPr>
          <p:cNvPr id="5" name="Text Placeholder 4">
            <a:extLst>
              <a:ext uri="{FF2B5EF4-FFF2-40B4-BE49-F238E27FC236}">
                <a16:creationId xmlns:a16="http://schemas.microsoft.com/office/drawing/2014/main" id="{8C66EE4E-3D6F-ABB8-8DB0-424F33F123A3}"/>
              </a:ext>
            </a:extLst>
          </p:cNvPr>
          <p:cNvSpPr>
            <a:spLocks noGrp="1"/>
          </p:cNvSpPr>
          <p:nvPr>
            <p:ph type="body" sz="quarter" idx="16"/>
          </p:nvPr>
        </p:nvSpPr>
        <p:spPr/>
        <p:txBody>
          <a:bodyPr/>
          <a:lstStyle/>
          <a:p>
            <a:r>
              <a:rPr lang="en-US" dirty="0"/>
              <a:t>Here positions range from 0-50, for an embedding dimension of 130.</a:t>
            </a:r>
          </a:p>
        </p:txBody>
      </p:sp>
      <p:pic>
        <p:nvPicPr>
          <p:cNvPr id="3" name="object 3"/>
          <p:cNvPicPr/>
          <p:nvPr/>
        </p:nvPicPr>
        <p:blipFill>
          <a:blip r:embed="rId2" cstate="print"/>
          <a:stretch>
            <a:fillRect/>
          </a:stretch>
        </p:blipFill>
        <p:spPr>
          <a:xfrm>
            <a:off x="1393204" y="1817849"/>
            <a:ext cx="6665719" cy="3012392"/>
          </a:xfrm>
          <a:prstGeom prst="rect">
            <a:avLst/>
          </a:prstGeom>
        </p:spPr>
      </p:pic>
    </p:spTree>
    <p:extLst>
      <p:ext uri="{BB962C8B-B14F-4D97-AF65-F5344CB8AC3E}">
        <p14:creationId xmlns:p14="http://schemas.microsoft.com/office/powerpoint/2010/main" val="4208685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026" name="Picture 2" descr="Sinusoidal position encoding">
            <a:extLst>
              <a:ext uri="{FF2B5EF4-FFF2-40B4-BE49-F238E27FC236}">
                <a16:creationId xmlns:a16="http://schemas.microsoft.com/office/drawing/2014/main" id="{58961678-9EE6-DC92-6065-05F2944FDD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7614" y="128326"/>
            <a:ext cx="6236065" cy="30130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2"/>
                <a:stretch>
                  <a:fillRect t="-4918"/>
                </a:stretch>
              </a:blipFill>
              <a:ln>
                <a:solidFill>
                  <a:schemeClr val="accent1"/>
                </a:solidFill>
              </a:ln>
            </p:spPr>
            <p:txBody>
              <a:bodyPr/>
              <a:lstStyle/>
              <a:p>
                <a:r>
                  <a:rPr lang="en-US">
                    <a:noFill/>
                  </a:rPr>
                  <a:t> </a:t>
                </a:r>
              </a:p>
            </p:txBody>
          </p:sp>
        </mc:Fallback>
      </mc:AlternateContent>
      <p:sp>
        <p:nvSpPr>
          <p:cNvPr id="159" name="Content Placeholder 2">
            <a:extLst>
              <a:ext uri="{FF2B5EF4-FFF2-40B4-BE49-F238E27FC236}">
                <a16:creationId xmlns:a16="http://schemas.microsoft.com/office/drawing/2014/main" id="{4EF851FB-ED4A-127C-7424-25D3E612E2FF}"/>
              </a:ext>
            </a:extLst>
          </p:cNvPr>
          <p:cNvSpPr txBox="1">
            <a:spLocks/>
          </p:cNvSpPr>
          <p:nvPr/>
        </p:nvSpPr>
        <p:spPr>
          <a:xfrm>
            <a:off x="156059" y="900135"/>
            <a:ext cx="2599577" cy="204748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Sine/Cosine encoding </a:t>
            </a:r>
          </a:p>
        </p:txBody>
      </p:sp>
      <p:pic>
        <p:nvPicPr>
          <p:cNvPr id="3" name="Picture 2" descr="A math equation with black text&#10;&#10;Description automatically generated with medium confidence">
            <a:extLst>
              <a:ext uri="{FF2B5EF4-FFF2-40B4-BE49-F238E27FC236}">
                <a16:creationId xmlns:a16="http://schemas.microsoft.com/office/drawing/2014/main" id="{E1D0EE8D-3CE2-C5D0-AA8F-AB285A686E18}"/>
              </a:ext>
            </a:extLst>
          </p:cNvPr>
          <p:cNvPicPr>
            <a:picLocks noChangeAspect="1"/>
          </p:cNvPicPr>
          <p:nvPr/>
        </p:nvPicPr>
        <p:blipFill>
          <a:blip r:embed="rId13"/>
          <a:stretch>
            <a:fillRect/>
          </a:stretch>
        </p:blipFill>
        <p:spPr>
          <a:xfrm>
            <a:off x="180850" y="1386078"/>
            <a:ext cx="1992828" cy="1461407"/>
          </a:xfrm>
          <a:prstGeom prst="rect">
            <a:avLst/>
          </a:prstGeom>
        </p:spPr>
      </p:pic>
      <p:sp>
        <p:nvSpPr>
          <p:cNvPr id="2" name="文字方塊 74">
            <a:extLst>
              <a:ext uri="{FF2B5EF4-FFF2-40B4-BE49-F238E27FC236}">
                <a16:creationId xmlns:a16="http://schemas.microsoft.com/office/drawing/2014/main" id="{FAB789AE-C434-AABF-DFF1-F16DD1A9E2BE}"/>
              </a:ext>
            </a:extLst>
          </p:cNvPr>
          <p:cNvSpPr txBox="1"/>
          <p:nvPr/>
        </p:nvSpPr>
        <p:spPr>
          <a:xfrm>
            <a:off x="203859" y="92610"/>
            <a:ext cx="2173583" cy="544830"/>
          </a:xfrm>
          <a:prstGeom prst="wedgeRoundRectCallout">
            <a:avLst>
              <a:gd name="adj1" fmla="val 61426"/>
              <a:gd name="adj2" fmla="val 33189"/>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Notice, </a:t>
            </a:r>
            <a:r>
              <a:rPr lang="en-US" sz="1600" b="1" dirty="0">
                <a:latin typeface="Corbel" panose="020B0503020204020204" pitchFamily="34" charset="0"/>
                <a:ea typeface="Tahoma" panose="020B0604030504040204" pitchFamily="34" charset="0"/>
                <a:cs typeface="Tahoma" panose="020B0604030504040204" pitchFamily="34" charset="0"/>
              </a:rPr>
              <a:t>any pair of rows are different!</a:t>
            </a:r>
            <a:r>
              <a:rPr lang="en-US" sz="1600" dirty="0">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923922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6083F-0C45-D7F2-66B6-BED619EF114A}"/>
              </a:ext>
            </a:extLst>
          </p:cNvPr>
          <p:cNvSpPr>
            <a:spLocks noGrp="1"/>
          </p:cNvSpPr>
          <p:nvPr>
            <p:ph type="title"/>
          </p:nvPr>
        </p:nvSpPr>
        <p:spPr/>
        <p:txBody>
          <a:bodyPr/>
          <a:lstStyle/>
          <a:p>
            <a:r>
              <a:rPr lang="en-US" dirty="0"/>
              <a:t>Recap— positional encoding</a:t>
            </a:r>
          </a:p>
        </p:txBody>
      </p:sp>
      <p:sp>
        <p:nvSpPr>
          <p:cNvPr id="5" name="Text Placeholder 4">
            <a:extLst>
              <a:ext uri="{FF2B5EF4-FFF2-40B4-BE49-F238E27FC236}">
                <a16:creationId xmlns:a16="http://schemas.microsoft.com/office/drawing/2014/main" id="{7B0F1C2B-4C2F-8CF2-031C-7E587BAA38F2}"/>
              </a:ext>
            </a:extLst>
          </p:cNvPr>
          <p:cNvSpPr>
            <a:spLocks noGrp="1"/>
          </p:cNvSpPr>
          <p:nvPr>
            <p:ph type="body" sz="quarter" idx="16"/>
          </p:nvPr>
        </p:nvSpPr>
        <p:spPr/>
        <p:txBody>
          <a:bodyPr/>
          <a:lstStyle/>
          <a:p>
            <a:r>
              <a:rPr lang="en-US" dirty="0"/>
              <a:t>They inform Transformer about word orderings. </a:t>
            </a:r>
          </a:p>
          <a:p>
            <a:endParaRPr lang="en-US" dirty="0"/>
          </a:p>
          <a:p>
            <a:endParaRPr lang="en-US" dirty="0"/>
          </a:p>
          <a:p>
            <a:r>
              <a:rPr lang="en-US" dirty="0"/>
              <a:t>The original proposal: fixed sine/cosine embeddings added to word embeddings. </a:t>
            </a:r>
          </a:p>
          <a:p>
            <a:pPr lvl="1"/>
            <a:r>
              <a:rPr lang="en-US" dirty="0"/>
              <a:t>While this is a reasonable start, later we will see more sophisticated alternatives.</a:t>
            </a:r>
          </a:p>
          <a:p>
            <a:pPr lvl="1"/>
            <a:endParaRPr lang="en-US" dirty="0"/>
          </a:p>
          <a:p>
            <a:pPr lvl="1"/>
            <a:endParaRPr lang="en-US" dirty="0"/>
          </a:p>
          <a:p>
            <a:r>
              <a:rPr lang="en-US" dirty="0"/>
              <a:t>Next: let’s think about running transformer on language data. </a:t>
            </a:r>
          </a:p>
        </p:txBody>
      </p:sp>
    </p:spTree>
    <p:extLst>
      <p:ext uri="{BB962C8B-B14F-4D97-AF65-F5344CB8AC3E}">
        <p14:creationId xmlns:p14="http://schemas.microsoft.com/office/powerpoint/2010/main" val="3327096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7186-DE74-A782-86E1-960101B535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3CC1BA4-55BD-989F-2741-9A560374AE2D}"/>
              </a:ext>
            </a:extLst>
          </p:cNvPr>
          <p:cNvSpPr>
            <a:spLocks noGrp="1"/>
          </p:cNvSpPr>
          <p:nvPr>
            <p:ph type="body" sz="quarter" idx="10"/>
          </p:nvPr>
        </p:nvSpPr>
        <p:spPr/>
        <p:txBody>
          <a:bodyPr>
            <a:normAutofit/>
          </a:bodyPr>
          <a:lstStyle/>
          <a:p>
            <a:r>
              <a:rPr lang="en-US" sz="3200" dirty="0"/>
              <a:t>How does inference work?</a:t>
            </a:r>
          </a:p>
        </p:txBody>
      </p:sp>
    </p:spTree>
    <p:extLst>
      <p:ext uri="{BB962C8B-B14F-4D97-AF65-F5344CB8AC3E}">
        <p14:creationId xmlns:p14="http://schemas.microsoft.com/office/powerpoint/2010/main" val="2531986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2E61A-E96B-95C1-C88A-39FC36F55C03}"/>
              </a:ext>
            </a:extLst>
          </p:cNvPr>
          <p:cNvSpPr>
            <a:spLocks noGrp="1"/>
          </p:cNvSpPr>
          <p:nvPr>
            <p:ph type="body" sz="quarter" idx="16"/>
          </p:nvPr>
        </p:nvSpPr>
        <p:spPr/>
        <p:txBody>
          <a:bodyPr/>
          <a:lstStyle/>
          <a:p>
            <a:endParaRPr lang="en-US"/>
          </a:p>
        </p:txBody>
      </p:sp>
      <p:sp>
        <p:nvSpPr>
          <p:cNvPr id="4" name="object 7">
            <a:extLst>
              <a:ext uri="{FF2B5EF4-FFF2-40B4-BE49-F238E27FC236}">
                <a16:creationId xmlns:a16="http://schemas.microsoft.com/office/drawing/2014/main" id="{AFD46386-D533-ED5F-5876-FAC638F2D762}"/>
              </a:ext>
            </a:extLst>
          </p:cNvPr>
          <p:cNvSpPr txBox="1"/>
          <p:nvPr/>
        </p:nvSpPr>
        <p:spPr>
          <a:xfrm>
            <a:off x="3198812" y="4942784"/>
            <a:ext cx="2746375" cy="160300"/>
          </a:xfrm>
          <a:prstGeom prst="rect">
            <a:avLst/>
          </a:prstGeom>
        </p:spPr>
        <p:txBody>
          <a:bodyPr vert="horz" wrap="square" lIns="0" tIns="6350" rIns="0" bIns="0" rtlCol="0">
            <a:spAutoFit/>
          </a:bodyPr>
          <a:lstStyle/>
          <a:p>
            <a:pPr marL="12700">
              <a:lnSpc>
                <a:spcPct val="100000"/>
              </a:lnSpc>
              <a:spcBef>
                <a:spcPts val="50"/>
              </a:spcBef>
            </a:pPr>
            <a:r>
              <a:rPr sz="1000" spc="-5" dirty="0">
                <a:solidFill>
                  <a:srgbClr val="C00000"/>
                </a:solidFill>
                <a:latin typeface="Calibri"/>
                <a:ea typeface="Tahoma" panose="020B0604030504040204" pitchFamily="34" charset="0"/>
                <a:cs typeface="Calibri"/>
              </a:rPr>
              <a:t>Image</a:t>
            </a:r>
            <a:r>
              <a:rPr sz="1000" dirty="0">
                <a:solidFill>
                  <a:srgbClr val="C00000"/>
                </a:solidFill>
                <a:latin typeface="Calibri"/>
                <a:ea typeface="Tahoma" panose="020B0604030504040204" pitchFamily="34" charset="0"/>
                <a:cs typeface="Calibri"/>
              </a:rPr>
              <a:t> </a:t>
            </a:r>
            <a:r>
              <a:rPr sz="1000" spc="-5" dirty="0">
                <a:solidFill>
                  <a:srgbClr val="C00000"/>
                </a:solidFill>
                <a:latin typeface="Calibri"/>
                <a:ea typeface="Tahoma" panose="020B0604030504040204" pitchFamily="34" charset="0"/>
                <a:cs typeface="Calibri"/>
              </a:rPr>
              <a:t>by </a:t>
            </a:r>
            <a:r>
              <a:rPr sz="1000" spc="-5" dirty="0">
                <a:solidFill>
                  <a:srgbClr val="C00000"/>
                </a:solidFill>
                <a:latin typeface="Calibri"/>
                <a:ea typeface="Tahoma" panose="020B0604030504040204" pitchFamily="34" charset="0"/>
                <a:cs typeface="Calibri"/>
                <a:hlinkClick r:id="rId2"/>
              </a:rPr>
              <a:t>http://jalammar.github.io/illustrated-gpt2/</a:t>
            </a:r>
            <a:endParaRPr sz="1000" dirty="0">
              <a:latin typeface="Calibri"/>
              <a:ea typeface="Tahoma" panose="020B0604030504040204" pitchFamily="34" charset="0"/>
              <a:cs typeface="Calibri"/>
            </a:endParaRPr>
          </a:p>
        </p:txBody>
      </p:sp>
      <p:pic>
        <p:nvPicPr>
          <p:cNvPr id="9" name="Picture 8" descr="A screenshot of a computer&#10;&#10;Description automatically generated">
            <a:extLst>
              <a:ext uri="{FF2B5EF4-FFF2-40B4-BE49-F238E27FC236}">
                <a16:creationId xmlns:a16="http://schemas.microsoft.com/office/drawing/2014/main" id="{29BF0F00-9118-AA7A-E840-40E1A371E7A5}"/>
              </a:ext>
            </a:extLst>
          </p:cNvPr>
          <p:cNvPicPr>
            <a:picLocks noChangeAspect="1"/>
          </p:cNvPicPr>
          <p:nvPr/>
        </p:nvPicPr>
        <p:blipFill rotWithShape="1">
          <a:blip r:embed="rId3"/>
          <a:srcRect l="6094" t="22515" r="5892" b="29077"/>
          <a:stretch/>
        </p:blipFill>
        <p:spPr>
          <a:xfrm>
            <a:off x="401943" y="1307247"/>
            <a:ext cx="8521215" cy="3029583"/>
          </a:xfrm>
          <a:prstGeom prst="rect">
            <a:avLst/>
          </a:prstGeom>
        </p:spPr>
      </p:pic>
      <p:sp>
        <p:nvSpPr>
          <p:cNvPr id="10" name="Rectangle 9">
            <a:extLst>
              <a:ext uri="{FF2B5EF4-FFF2-40B4-BE49-F238E27FC236}">
                <a16:creationId xmlns:a16="http://schemas.microsoft.com/office/drawing/2014/main" id="{60810DCD-C0ED-827C-C4DB-76E73B544C7B}"/>
              </a:ext>
            </a:extLst>
          </p:cNvPr>
          <p:cNvSpPr/>
          <p:nvPr/>
        </p:nvSpPr>
        <p:spPr>
          <a:xfrm>
            <a:off x="3132663" y="2498102"/>
            <a:ext cx="3058478" cy="801279"/>
          </a:xfrm>
          <a:prstGeom prst="rect">
            <a:avLst/>
          </a:prstGeom>
          <a:solidFill>
            <a:srgbClr val="56C2FF"/>
          </a:solid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TRANSFORMER</a:t>
            </a:r>
          </a:p>
        </p:txBody>
      </p:sp>
      <p:sp>
        <p:nvSpPr>
          <p:cNvPr id="11" name="Rectangle 10">
            <a:extLst>
              <a:ext uri="{FF2B5EF4-FFF2-40B4-BE49-F238E27FC236}">
                <a16:creationId xmlns:a16="http://schemas.microsoft.com/office/drawing/2014/main" id="{2FA1D94A-9C68-DB24-452A-A91F5453EF48}"/>
              </a:ext>
            </a:extLst>
          </p:cNvPr>
          <p:cNvSpPr/>
          <p:nvPr/>
        </p:nvSpPr>
        <p:spPr>
          <a:xfrm>
            <a:off x="1705358" y="1765005"/>
            <a:ext cx="525463" cy="355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651935-C0D0-5EC0-5461-C6BDE7DC2AE9}"/>
              </a:ext>
            </a:extLst>
          </p:cNvPr>
          <p:cNvSpPr/>
          <p:nvPr/>
        </p:nvSpPr>
        <p:spPr>
          <a:xfrm>
            <a:off x="3536786" y="3701097"/>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F6F721-AD46-FA12-FC8E-20BF1550384A}"/>
              </a:ext>
            </a:extLst>
          </p:cNvPr>
          <p:cNvSpPr/>
          <p:nvPr/>
        </p:nvSpPr>
        <p:spPr>
          <a:xfrm>
            <a:off x="2394329" y="1801353"/>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FA45AF-3099-681A-E4B3-0BA1512E3D70}"/>
              </a:ext>
            </a:extLst>
          </p:cNvPr>
          <p:cNvSpPr/>
          <p:nvPr/>
        </p:nvSpPr>
        <p:spPr>
          <a:xfrm>
            <a:off x="4147598"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DF2293-DDAF-9B38-9C71-31AD1BDFF9F5}"/>
              </a:ext>
            </a:extLst>
          </p:cNvPr>
          <p:cNvSpPr/>
          <p:nvPr/>
        </p:nvSpPr>
        <p:spPr>
          <a:xfrm>
            <a:off x="3085365" y="1817119"/>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2DABF6-DF8D-4A17-6B74-F9159AECA12E}"/>
              </a:ext>
            </a:extLst>
          </p:cNvPr>
          <p:cNvSpPr/>
          <p:nvPr/>
        </p:nvSpPr>
        <p:spPr>
          <a:xfrm>
            <a:off x="4734761"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9D540F-B9C9-536E-C92C-E0EF8AAF580A}"/>
              </a:ext>
            </a:extLst>
          </p:cNvPr>
          <p:cNvSpPr/>
          <p:nvPr/>
        </p:nvSpPr>
        <p:spPr>
          <a:xfrm>
            <a:off x="3724410" y="1780768"/>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6555E2-F9B4-8903-CAA2-89C32247369D}"/>
              </a:ext>
            </a:extLst>
          </p:cNvPr>
          <p:cNvSpPr/>
          <p:nvPr/>
        </p:nvSpPr>
        <p:spPr>
          <a:xfrm>
            <a:off x="5297010" y="3701095"/>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539240B-8C1A-1640-AADA-AD02FBD973A7}"/>
              </a:ext>
            </a:extLst>
          </p:cNvPr>
          <p:cNvSpPr>
            <a:spLocks noGrp="1"/>
          </p:cNvSpPr>
          <p:nvPr>
            <p:ph type="title"/>
          </p:nvPr>
        </p:nvSpPr>
        <p:spPr/>
        <p:txBody>
          <a:bodyPr/>
          <a:lstStyle/>
          <a:p>
            <a:r>
              <a:rPr lang="en-US" dirty="0"/>
              <a:t>Generating text via Transformer</a:t>
            </a:r>
          </a:p>
        </p:txBody>
      </p:sp>
      <p:sp>
        <p:nvSpPr>
          <p:cNvPr id="7" name="文字方塊 74">
            <a:extLst>
              <a:ext uri="{FF2B5EF4-FFF2-40B4-BE49-F238E27FC236}">
                <a16:creationId xmlns:a16="http://schemas.microsoft.com/office/drawing/2014/main" id="{4220A80A-9C62-A72E-FC0D-56C4AF3E8B0A}"/>
              </a:ext>
            </a:extLst>
          </p:cNvPr>
          <p:cNvSpPr txBox="1"/>
          <p:nvPr/>
        </p:nvSpPr>
        <p:spPr>
          <a:xfrm>
            <a:off x="6944710" y="2450804"/>
            <a:ext cx="1844644" cy="817245"/>
          </a:xfrm>
          <a:prstGeom prst="wedgeRoundRectCallout">
            <a:avLst>
              <a:gd name="adj1" fmla="val -73877"/>
              <a:gd name="adj2" fmla="val 4550"/>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And continue like that until we reach EOS or we get tired. </a:t>
            </a:r>
          </a:p>
        </p:txBody>
      </p:sp>
      <p:sp>
        <p:nvSpPr>
          <p:cNvPr id="2" name="文字方塊 74">
            <a:extLst>
              <a:ext uri="{FF2B5EF4-FFF2-40B4-BE49-F238E27FC236}">
                <a16:creationId xmlns:a16="http://schemas.microsoft.com/office/drawing/2014/main" id="{558F5574-F98C-4F90-C1B5-9B0F110D1814}"/>
              </a:ext>
            </a:extLst>
          </p:cNvPr>
          <p:cNvSpPr txBox="1"/>
          <p:nvPr/>
        </p:nvSpPr>
        <p:spPr>
          <a:xfrm>
            <a:off x="312819" y="2463048"/>
            <a:ext cx="2322140" cy="817245"/>
          </a:xfrm>
          <a:prstGeom prst="wedgeRoundRectCallout">
            <a:avLst>
              <a:gd name="adj1" fmla="val 65650"/>
              <a:gd name="adj2" fmla="val 10438"/>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Note that each token generation is a forward pass – a lot </a:t>
            </a:r>
            <a:r>
              <a:rPr lang="en-US" sz="1400">
                <a:latin typeface="Calibri"/>
                <a:cs typeface="Calibri"/>
              </a:rPr>
              <a:t>of computations!! </a:t>
            </a:r>
            <a:endParaRPr lang="en-US" sz="1400" dirty="0">
              <a:latin typeface="Calibri"/>
              <a:cs typeface="Calibri"/>
            </a:endParaRPr>
          </a:p>
        </p:txBody>
      </p:sp>
    </p:spTree>
    <p:extLst>
      <p:ext uri="{BB962C8B-B14F-4D97-AF65-F5344CB8AC3E}">
        <p14:creationId xmlns:p14="http://schemas.microsoft.com/office/powerpoint/2010/main" val="16563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7" grpId="0" animBg="1"/>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46</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35" name="Group 234">
            <a:extLst>
              <a:ext uri="{FF2B5EF4-FFF2-40B4-BE49-F238E27FC236}">
                <a16:creationId xmlns:a16="http://schemas.microsoft.com/office/drawing/2014/main" id="{25A0E853-06E6-12E6-7B74-20B9A93EEF06}"/>
              </a:ext>
            </a:extLst>
          </p:cNvPr>
          <p:cNvGrpSpPr/>
          <p:nvPr/>
        </p:nvGrpSpPr>
        <p:grpSpPr>
          <a:xfrm>
            <a:off x="3202286" y="2002757"/>
            <a:ext cx="672531" cy="594615"/>
            <a:chOff x="3879354" y="1837362"/>
            <a:chExt cx="672531" cy="594615"/>
          </a:xfrm>
        </p:grpSpPr>
        <p:cxnSp>
          <p:nvCxnSpPr>
            <p:cNvPr id="217" name="Curved Connector 216">
              <a:extLst>
                <a:ext uri="{FF2B5EF4-FFF2-40B4-BE49-F238E27FC236}">
                  <a16:creationId xmlns:a16="http://schemas.microsoft.com/office/drawing/2014/main" id="{A710703A-57E4-4C27-4BFE-F882D01E62C6}"/>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1B62818E-1092-D476-A065-DA132E1D85C8}"/>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6" name="TextBox 245">
            <a:extLst>
              <a:ext uri="{FF2B5EF4-FFF2-40B4-BE49-F238E27FC236}">
                <a16:creationId xmlns:a16="http://schemas.microsoft.com/office/drawing/2014/main" id="{7B2873B4-38BF-47E9-2781-86AE1E48F19D}"/>
              </a:ext>
            </a:extLst>
          </p:cNvPr>
          <p:cNvSpPr txBox="1"/>
          <p:nvPr/>
        </p:nvSpPr>
        <p:spPr>
          <a:xfrm>
            <a:off x="3889510" y="1855382"/>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sat</a:t>
            </a:r>
            <a:endParaRPr lang="en-US" dirty="0">
              <a:solidFill>
                <a:srgbClr val="C00000"/>
              </a:solidFill>
            </a:endParaRPr>
          </a:p>
        </p:txBody>
      </p:sp>
    </p:spTree>
    <p:extLst>
      <p:ext uri="{BB962C8B-B14F-4D97-AF65-F5344CB8AC3E}">
        <p14:creationId xmlns:p14="http://schemas.microsoft.com/office/powerpoint/2010/main" val="1932054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47</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solidFill>
                  <a:srgbClr val="7030A0"/>
                </a:solidFill>
                <a:latin typeface="Calibri"/>
                <a:cs typeface="Calibri"/>
              </a:rPr>
              <a:t>sat</a:t>
            </a:r>
            <a:endParaRPr lang="en-US" sz="2090" dirty="0">
              <a:solidFill>
                <a:srgbClr val="7030A0"/>
              </a:solidFill>
            </a:endParaRPr>
          </a:p>
        </p:txBody>
      </p:sp>
      <p:grpSp>
        <p:nvGrpSpPr>
          <p:cNvPr id="236" name="Group 235">
            <a:extLst>
              <a:ext uri="{FF2B5EF4-FFF2-40B4-BE49-F238E27FC236}">
                <a16:creationId xmlns:a16="http://schemas.microsoft.com/office/drawing/2014/main" id="{09125D01-AFEC-4773-17EB-A0D888F320EE}"/>
              </a:ext>
            </a:extLst>
          </p:cNvPr>
          <p:cNvGrpSpPr/>
          <p:nvPr/>
        </p:nvGrpSpPr>
        <p:grpSpPr>
          <a:xfrm>
            <a:off x="3771137" y="1990067"/>
            <a:ext cx="672531" cy="594615"/>
            <a:chOff x="3879354" y="1837362"/>
            <a:chExt cx="672531" cy="594615"/>
          </a:xfrm>
        </p:grpSpPr>
        <p:cxnSp>
          <p:nvCxnSpPr>
            <p:cNvPr id="237" name="Curved Connector 236">
              <a:extLst>
                <a:ext uri="{FF2B5EF4-FFF2-40B4-BE49-F238E27FC236}">
                  <a16:creationId xmlns:a16="http://schemas.microsoft.com/office/drawing/2014/main" id="{3D04CA4A-7407-A19F-F37B-C27695F4831C}"/>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78126B6-322C-3010-CD91-D351FB52C7C1}"/>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5" name="TextBox 244">
            <a:extLst>
              <a:ext uri="{FF2B5EF4-FFF2-40B4-BE49-F238E27FC236}">
                <a16:creationId xmlns:a16="http://schemas.microsoft.com/office/drawing/2014/main" id="{67C4A61B-84EC-9127-F655-8E5A0BCE6CDD}"/>
              </a:ext>
            </a:extLst>
          </p:cNvPr>
          <p:cNvSpPr txBox="1"/>
          <p:nvPr/>
        </p:nvSpPr>
        <p:spPr>
          <a:xfrm>
            <a:off x="4457783" y="1833640"/>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on</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393417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fade">
                                      <p:cBhvr>
                                        <p:cTn id="7" dur="500"/>
                                        <p:tgtEl>
                                          <p:spTgt spid="2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48</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solidFill>
                  <a:srgbClr val="7030A0"/>
                </a:solidFill>
                <a:latin typeface="Calibri"/>
                <a:cs typeface="Calibri"/>
              </a:rPr>
              <a:t>on</a:t>
            </a:r>
            <a:endParaRPr lang="en-US" sz="2090" dirty="0">
              <a:solidFill>
                <a:srgbClr val="7030A0"/>
              </a:solidFill>
            </a:endParaRPr>
          </a:p>
        </p:txBody>
      </p:sp>
      <p:grpSp>
        <p:nvGrpSpPr>
          <p:cNvPr id="239" name="Group 238">
            <a:extLst>
              <a:ext uri="{FF2B5EF4-FFF2-40B4-BE49-F238E27FC236}">
                <a16:creationId xmlns:a16="http://schemas.microsoft.com/office/drawing/2014/main" id="{7A81F264-7916-94F6-AADF-169E07D3ECF4}"/>
              </a:ext>
            </a:extLst>
          </p:cNvPr>
          <p:cNvGrpSpPr/>
          <p:nvPr/>
        </p:nvGrpSpPr>
        <p:grpSpPr>
          <a:xfrm>
            <a:off x="4367023" y="1999421"/>
            <a:ext cx="672531" cy="594615"/>
            <a:chOff x="3879354" y="1837362"/>
            <a:chExt cx="672531" cy="594615"/>
          </a:xfrm>
        </p:grpSpPr>
        <p:cxnSp>
          <p:nvCxnSpPr>
            <p:cNvPr id="240" name="Curved Connector 239">
              <a:extLst>
                <a:ext uri="{FF2B5EF4-FFF2-40B4-BE49-F238E27FC236}">
                  <a16:creationId xmlns:a16="http://schemas.microsoft.com/office/drawing/2014/main" id="{9C0D9C49-C2B5-7F47-67C7-B6BCAC08E8BD}"/>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5EBC69BF-FBBF-4F1C-8938-1B127114C435}"/>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0" name="TextBox 249">
            <a:extLst>
              <a:ext uri="{FF2B5EF4-FFF2-40B4-BE49-F238E27FC236}">
                <a16:creationId xmlns:a16="http://schemas.microsoft.com/office/drawing/2014/main" id="{F7881C2E-6452-2D90-DF5D-37A3E88B9559}"/>
              </a:ext>
            </a:extLst>
          </p:cNvPr>
          <p:cNvSpPr txBox="1"/>
          <p:nvPr/>
        </p:nvSpPr>
        <p:spPr>
          <a:xfrm>
            <a:off x="5028675" y="1827051"/>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the</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354240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49</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solidFill>
                  <a:srgbClr val="7030A0"/>
                </a:solidFill>
                <a:latin typeface="Calibri"/>
                <a:cs typeface="Calibri"/>
              </a:rPr>
              <a:t>the</a:t>
            </a:r>
            <a:endParaRPr lang="en-US" sz="2090" dirty="0">
              <a:solidFill>
                <a:srgbClr val="7030A0"/>
              </a:solidFill>
            </a:endParaRPr>
          </a:p>
        </p:txBody>
      </p:sp>
      <p:grpSp>
        <p:nvGrpSpPr>
          <p:cNvPr id="242" name="Group 241">
            <a:extLst>
              <a:ext uri="{FF2B5EF4-FFF2-40B4-BE49-F238E27FC236}">
                <a16:creationId xmlns:a16="http://schemas.microsoft.com/office/drawing/2014/main" id="{F3F365B7-7A28-1386-33CD-3DA38A66430C}"/>
              </a:ext>
            </a:extLst>
          </p:cNvPr>
          <p:cNvGrpSpPr/>
          <p:nvPr/>
        </p:nvGrpSpPr>
        <p:grpSpPr>
          <a:xfrm>
            <a:off x="4986992" y="2011710"/>
            <a:ext cx="672531" cy="594615"/>
            <a:chOff x="3879354" y="1837362"/>
            <a:chExt cx="672531" cy="594615"/>
          </a:xfrm>
        </p:grpSpPr>
        <p:cxnSp>
          <p:nvCxnSpPr>
            <p:cNvPr id="243" name="Curved Connector 242">
              <a:extLst>
                <a:ext uri="{FF2B5EF4-FFF2-40B4-BE49-F238E27FC236}">
                  <a16:creationId xmlns:a16="http://schemas.microsoft.com/office/drawing/2014/main" id="{D5540445-FD50-00CD-63F3-F17D88F61A19}"/>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95136B6A-CD96-7659-08EB-1353FBB452B9}"/>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1" name="TextBox 250">
            <a:extLst>
              <a:ext uri="{FF2B5EF4-FFF2-40B4-BE49-F238E27FC236}">
                <a16:creationId xmlns:a16="http://schemas.microsoft.com/office/drawing/2014/main" id="{09294905-5089-A051-8054-55104532544A}"/>
              </a:ext>
            </a:extLst>
          </p:cNvPr>
          <p:cNvSpPr txBox="1"/>
          <p:nvPr/>
        </p:nvSpPr>
        <p:spPr>
          <a:xfrm>
            <a:off x="5629934" y="1829034"/>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mat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321697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2E452-54C1-138A-37DB-8ED26D780CC5}"/>
              </a:ext>
            </a:extLst>
          </p:cNvPr>
          <p:cNvSpPr>
            <a:spLocks noGrp="1"/>
          </p:cNvSpPr>
          <p:nvPr>
            <p:ph type="body" sz="quarter" idx="16"/>
          </p:nvPr>
        </p:nvSpPr>
        <p:spPr/>
        <p:txBody>
          <a:bodyPr/>
          <a:lstStyle/>
          <a:p>
            <a:pPr algn="ctr"/>
            <a:r>
              <a:rPr lang="en-US" sz="7200" dirty="0"/>
              <a:t>Self-Attention Module</a:t>
            </a:r>
          </a:p>
        </p:txBody>
      </p:sp>
      <p:sp>
        <p:nvSpPr>
          <p:cNvPr id="3" name="Text Placeholder 2">
            <a:extLst>
              <a:ext uri="{FF2B5EF4-FFF2-40B4-BE49-F238E27FC236}">
                <a16:creationId xmlns:a16="http://schemas.microsoft.com/office/drawing/2014/main" id="{8E5A86BB-B1BF-F555-80DD-FB30762B60A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040370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50</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latin typeface="Calibri"/>
                <a:cs typeface="Calibri"/>
              </a:rPr>
              <a:t>the</a:t>
            </a:r>
            <a:endParaRPr lang="en-US" sz="2090" dirty="0"/>
          </a:p>
        </p:txBody>
      </p:sp>
      <p:sp>
        <p:nvSpPr>
          <p:cNvPr id="228" name="TextBox 227">
            <a:extLst>
              <a:ext uri="{FF2B5EF4-FFF2-40B4-BE49-F238E27FC236}">
                <a16:creationId xmlns:a16="http://schemas.microsoft.com/office/drawing/2014/main" id="{932AA0D4-F1B8-5EE5-CA56-A60B0DA0ED0C}"/>
              </a:ext>
            </a:extLst>
          </p:cNvPr>
          <p:cNvSpPr txBox="1"/>
          <p:nvPr/>
        </p:nvSpPr>
        <p:spPr>
          <a:xfrm>
            <a:off x="5722322" y="4544694"/>
            <a:ext cx="705109" cy="413959"/>
          </a:xfrm>
          <a:prstGeom prst="rect">
            <a:avLst/>
          </a:prstGeom>
          <a:noFill/>
        </p:spPr>
        <p:txBody>
          <a:bodyPr wrap="square">
            <a:spAutoFit/>
          </a:bodyPr>
          <a:lstStyle/>
          <a:p>
            <a:r>
              <a:rPr lang="en-US" sz="2090" spc="-11" dirty="0">
                <a:solidFill>
                  <a:srgbClr val="7030A0"/>
                </a:solidFill>
                <a:latin typeface="Calibri"/>
                <a:cs typeface="Calibri"/>
              </a:rPr>
              <a:t>mat</a:t>
            </a:r>
            <a:endParaRPr lang="en-US" sz="2090" dirty="0">
              <a:solidFill>
                <a:srgbClr val="7030A0"/>
              </a:solidFill>
            </a:endParaRPr>
          </a:p>
        </p:txBody>
      </p:sp>
      <p:grpSp>
        <p:nvGrpSpPr>
          <p:cNvPr id="247" name="Group 246">
            <a:extLst>
              <a:ext uri="{FF2B5EF4-FFF2-40B4-BE49-F238E27FC236}">
                <a16:creationId xmlns:a16="http://schemas.microsoft.com/office/drawing/2014/main" id="{E6DAA04E-5FC5-E23E-CAAD-6CB88E307DDC}"/>
              </a:ext>
            </a:extLst>
          </p:cNvPr>
          <p:cNvGrpSpPr/>
          <p:nvPr/>
        </p:nvGrpSpPr>
        <p:grpSpPr>
          <a:xfrm>
            <a:off x="5660264" y="2014183"/>
            <a:ext cx="672531" cy="594615"/>
            <a:chOff x="3879354" y="1837362"/>
            <a:chExt cx="672531" cy="594615"/>
          </a:xfrm>
        </p:grpSpPr>
        <p:cxnSp>
          <p:nvCxnSpPr>
            <p:cNvPr id="248" name="Curved Connector 247">
              <a:extLst>
                <a:ext uri="{FF2B5EF4-FFF2-40B4-BE49-F238E27FC236}">
                  <a16:creationId xmlns:a16="http://schemas.microsoft.com/office/drawing/2014/main" id="{85EAB443-7758-4A2A-B6C3-5B550508400E}"/>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44E38270-215D-2D82-03E4-81DB5AE6AA77}"/>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2" name="TextBox 251">
            <a:extLst>
              <a:ext uri="{FF2B5EF4-FFF2-40B4-BE49-F238E27FC236}">
                <a16:creationId xmlns:a16="http://schemas.microsoft.com/office/drawing/2014/main" id="{421F9F5B-BB9A-42F4-F8A5-CEBB24E63FA9}"/>
              </a:ext>
            </a:extLst>
          </p:cNvPr>
          <p:cNvSpPr txBox="1"/>
          <p:nvPr/>
        </p:nvSpPr>
        <p:spPr>
          <a:xfrm>
            <a:off x="6286949" y="1823176"/>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&lt;/s&gt;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588163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F9FD3-2BA4-E99B-66B2-862701F463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06CBE9A-3BAD-183C-14EF-14EB8C6C5509}"/>
              </a:ext>
            </a:extLst>
          </p:cNvPr>
          <p:cNvSpPr>
            <a:spLocks noGrp="1"/>
          </p:cNvSpPr>
          <p:nvPr>
            <p:ph type="body" sz="quarter" idx="10"/>
          </p:nvPr>
        </p:nvSpPr>
        <p:spPr/>
        <p:txBody>
          <a:bodyPr>
            <a:normAutofit/>
          </a:bodyPr>
          <a:lstStyle/>
          <a:p>
            <a:r>
              <a:rPr lang="en-US" sz="3200" dirty="0"/>
              <a:t>How does training work?</a:t>
            </a:r>
          </a:p>
        </p:txBody>
      </p:sp>
    </p:spTree>
    <p:extLst>
      <p:ext uri="{BB962C8B-B14F-4D97-AF65-F5344CB8AC3E}">
        <p14:creationId xmlns:p14="http://schemas.microsoft.com/office/powerpoint/2010/main" val="397848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2BEAE-5574-A3EA-21F2-E90C66D1F0F7}"/>
              </a:ext>
            </a:extLst>
          </p:cNvPr>
          <p:cNvSpPr>
            <a:spLocks noGrp="1"/>
          </p:cNvSpPr>
          <p:nvPr>
            <p:ph type="title"/>
          </p:nvPr>
        </p:nvSpPr>
        <p:spPr/>
        <p:txBody>
          <a:bodyPr/>
          <a:lstStyle/>
          <a:p>
            <a:r>
              <a:rPr lang="en-US" dirty="0"/>
              <a:t>Quiz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A8CF48E-BE9E-CC9C-A631-CB7371BF792D}"/>
                  </a:ext>
                </a:extLst>
              </p:cNvPr>
              <p:cNvSpPr>
                <a:spLocks noGrp="1"/>
              </p:cNvSpPr>
              <p:nvPr>
                <p:ph type="body" sz="quarter" idx="16"/>
              </p:nvPr>
            </p:nvSpPr>
            <p:spPr/>
            <p:txBody>
              <a:bodyPr/>
              <a:lstStyle/>
              <a:p>
                <a:r>
                  <a:rPr lang="en-US" sz="1800" dirty="0">
                    <a:effectLst/>
                  </a:rPr>
                  <a:t>What do we optimize when we train </a:t>
                </a:r>
                <a:r>
                  <a:rPr lang="en-US" sz="1800" dirty="0"/>
                  <a:t>a transformer</a:t>
                </a:r>
                <a:r>
                  <a:rPr lang="en-US" sz="1800" dirty="0">
                    <a:effectLst/>
                  </a:rPr>
                  <a:t>? </a:t>
                </a:r>
                <a:endParaRPr lang="en-US" dirty="0">
                  <a:effectLst/>
                </a:endParaRP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𝑋 and 𝑞</a:t>
                </a:r>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14:m>
                  <m:oMath xmlns:m="http://schemas.openxmlformats.org/officeDocument/2006/math">
                    <m:sSub>
                      <m:sSubPr>
                        <m:ctrlPr>
                          <a:rPr lang="en-US" sz="1800" b="0" i="1" smtClean="0">
                            <a:effectLst/>
                            <a:latin typeface="Cambria Math" panose="02040503050406030204" pitchFamily="18" charset="0"/>
                            <a:ea typeface="Tahoma" panose="020B0604030504040204" pitchFamily="34" charset="0"/>
                            <a:cs typeface="Tahoma" panose="020B0604030504040204" pitchFamily="34" charset="0"/>
                          </a:rPr>
                        </m:ctrlPr>
                      </m:sSubPr>
                      <m:e>
                        <m:r>
                          <a:rPr lang="en-US" sz="1800" b="0" i="1" smtClean="0">
                            <a:effectLst/>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effectLst/>
                            <a:latin typeface="Cambria Math" panose="02040503050406030204" pitchFamily="18" charset="0"/>
                            <a:ea typeface="Tahoma" panose="020B0604030504040204" pitchFamily="34" charset="0"/>
                            <a:cs typeface="Tahoma" panose="020B0604030504040204" pitchFamily="34" charset="0"/>
                          </a:rPr>
                          <m:t>𝑘</m:t>
                        </m:r>
                      </m:sub>
                    </m:sSub>
                  </m:oMath>
                </a14:m>
                <a:r>
                  <a:rPr lang="en-US" sz="1800" dirty="0">
                    <a:effectLst/>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𝑣</m:t>
                        </m:r>
                      </m:sub>
                    </m:sSub>
                  </m:oMath>
                </a14:m>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r>
                  <a:rPr lang="en-US" sz="1800" dirty="0" err="1">
                    <a:effectLst/>
                    <a:latin typeface="Tahoma" panose="020B0604030504040204" pitchFamily="34" charset="0"/>
                    <a:ea typeface="Tahoma" panose="020B0604030504040204" pitchFamily="34" charset="0"/>
                    <a:cs typeface="Tahoma" panose="020B0604030504040204" pitchFamily="34" charset="0"/>
                  </a:rPr>
                  <a:t>Softmax</a:t>
                </a:r>
                <a:r>
                  <a:rPr lang="en-US" sz="1800" dirty="0">
                    <a:effectLst/>
                    <a:latin typeface="Tahoma" panose="020B0604030504040204" pitchFamily="34" charset="0"/>
                    <a:ea typeface="Tahoma" panose="020B0604030504040204" pitchFamily="34" charset="0"/>
                    <a:cs typeface="Tahoma" panose="020B0604030504040204" pitchFamily="34" charset="0"/>
                  </a:rPr>
                  <a:t> function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Sine/cos positional encodings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The embedding matrix </a:t>
                </a:r>
              </a:p>
              <a:p>
                <a:pPr marL="685800" lvl="1" indent="-342900">
                  <a:buFont typeface="+mj-lt"/>
                  <a:buAutoNum type="arabicPeriod"/>
                </a:pP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1</m:t>
                        </m:r>
                      </m:sub>
                    </m:sSub>
                  </m:oMath>
                </a14:m>
                <a:r>
                  <a:rPr lang="en-US" sz="18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2</m:t>
                        </m:r>
                      </m:sub>
                    </m:sSub>
                  </m:oMath>
                </a14:m>
                <a:r>
                  <a:rPr lang="en-US" sz="1800" dirty="0">
                    <a:latin typeface="Tahoma" panose="020B0604030504040204" pitchFamily="34" charset="0"/>
                    <a:ea typeface="Tahoma" panose="020B0604030504040204" pitchFamily="34" charset="0"/>
                    <a:cs typeface="Tahoma" panose="020B0604030504040204" pitchFamily="34" charset="0"/>
                  </a:rPr>
                  <a:t> in your FFN</a:t>
                </a:r>
              </a:p>
              <a:p>
                <a:pPr marL="685800" lvl="1" indent="-342900">
                  <a:buFont typeface="+mj-lt"/>
                  <a:buAutoNum type="arabicPeriod"/>
                </a:pP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𝑞</m:t>
                        </m:r>
                      </m:sub>
                    </m:sSub>
                  </m:oMath>
                </a14:m>
                <a:endParaRPr lang="en-US" sz="1800" dirty="0">
                  <a:effectLst/>
                  <a:latin typeface="Tahoma" panose="020B0604030504040204" pitchFamily="34" charset="0"/>
                  <a:ea typeface="Tahoma" panose="020B0604030504040204" pitchFamily="34" charset="0"/>
                  <a:cs typeface="Tahoma" panose="020B0604030504040204" pitchFamily="34" charset="0"/>
                </a:endParaRPr>
              </a:p>
              <a:p>
                <a:pPr marL="342900" lvl="1" indent="0">
                  <a:buNone/>
                </a:pPr>
                <a:endParaRPr lang="en-US" dirty="0">
                  <a:effectLst/>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a:p>
                <a:pPr marL="1588" indent="0">
                  <a:buNone/>
                </a:pPr>
                <a:r>
                  <a:rPr lang="en-US" sz="1800" b="1" dirty="0">
                    <a:effectLst/>
                  </a:rPr>
                  <a:t>Answer:</a:t>
                </a:r>
                <a:r>
                  <a:rPr lang="en-US" sz="1800" dirty="0">
                    <a:effectLst/>
                  </a:rPr>
                  <a:t> 2, 6, 7 and 5. </a:t>
                </a: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 name="Text Placeholder 2">
                <a:extLst>
                  <a:ext uri="{FF2B5EF4-FFF2-40B4-BE49-F238E27FC236}">
                    <a16:creationId xmlns:a16="http://schemas.microsoft.com/office/drawing/2014/main" id="{BA8CF48E-BE9E-CC9C-A631-CB7371BF792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1646" b="-11523"/>
                </a:stretch>
              </a:blipFill>
            </p:spPr>
            <p:txBody>
              <a:bodyPr/>
              <a:lstStyle/>
              <a:p>
                <a:r>
                  <a:rPr lang="en-US">
                    <a:noFill/>
                  </a:rPr>
                  <a:t> </a:t>
                </a:r>
              </a:p>
            </p:txBody>
          </p:sp>
        </mc:Fallback>
      </mc:AlternateContent>
    </p:spTree>
    <p:extLst>
      <p:ext uri="{BB962C8B-B14F-4D97-AF65-F5344CB8AC3E}">
        <p14:creationId xmlns:p14="http://schemas.microsoft.com/office/powerpoint/2010/main" val="2636415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b="1" dirty="0"/>
              <a:t>Goal: </a:t>
            </a:r>
            <a:r>
              <a:rPr lang="en-US" sz="1600" dirty="0"/>
              <a:t>Train a Transformer for language modeling (i.e., predicting the next word). </a:t>
            </a:r>
          </a:p>
          <a:p>
            <a:pPr marL="5776">
              <a:spcBef>
                <a:spcPts val="582"/>
              </a:spcBef>
            </a:pPr>
            <a:r>
              <a:rPr lang="en-US" sz="1600" b="1" dirty="0"/>
              <a:t>Approach:</a:t>
            </a:r>
            <a:r>
              <a:rPr lang="en-US" sz="1600" dirty="0"/>
              <a:t> Train it so </a:t>
            </a:r>
            <a:r>
              <a:rPr lang="en-US" dirty="0"/>
              <a:t>that each position is predictor of the next (right) token. </a:t>
            </a:r>
          </a:p>
          <a:p>
            <a:pPr marL="347088" lvl="1">
              <a:spcBef>
                <a:spcPts val="582"/>
              </a:spcBef>
            </a:pPr>
            <a:r>
              <a:rPr lang="en-US" sz="1600" dirty="0">
                <a:latin typeface="Tahoma" panose="020B0604030504040204" pitchFamily="34" charset="0"/>
                <a:ea typeface="Tahoma" panose="020B0604030504040204" pitchFamily="34" charset="0"/>
                <a:cs typeface="Tahoma" panose="020B0604030504040204" pitchFamily="34" charset="0"/>
              </a:rPr>
              <a:t>We</a:t>
            </a:r>
            <a:r>
              <a:rPr lang="en-US" sz="1600" spc="-2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just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shift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the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input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to</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right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by</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one,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and</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use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as</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labels</a:t>
            </a: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53</a:t>
            </a:fld>
            <a:endParaRPr spc="-11" dirty="0"/>
          </a:p>
        </p:txBody>
      </p:sp>
      <p:sp>
        <p:nvSpPr>
          <p:cNvPr id="3" name="object 3"/>
          <p:cNvSpPr txBox="1"/>
          <p:nvPr/>
        </p:nvSpPr>
        <p:spPr>
          <a:xfrm>
            <a:off x="468252" y="2340780"/>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23" name="object 8">
            <a:extLst>
              <a:ext uri="{FF2B5EF4-FFF2-40B4-BE49-F238E27FC236}">
                <a16:creationId xmlns:a16="http://schemas.microsoft.com/office/drawing/2014/main" id="{C9D1B7DD-1ED7-32D9-8DE6-F8503A4BAC4C}"/>
              </a:ext>
            </a:extLst>
          </p:cNvPr>
          <p:cNvPicPr/>
          <p:nvPr/>
        </p:nvPicPr>
        <p:blipFill>
          <a:blip r:embed="rId9" cstate="print"/>
          <a:stretch>
            <a:fillRect/>
          </a:stretch>
        </p:blipFill>
        <p:spPr>
          <a:xfrm>
            <a:off x="6874373" y="2638976"/>
            <a:ext cx="2063325" cy="794572"/>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0"/>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84150" y="2447920"/>
                <a:ext cx="1435521"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84150" y="2447920"/>
                <a:ext cx="1435521" cy="276999"/>
              </a:xfrm>
              <a:prstGeom prst="rect">
                <a:avLst/>
              </a:prstGeom>
              <a:blipFill>
                <a:blip r:embed="rId11"/>
                <a:stretch>
                  <a:fillRect l="-7895" r="-2632" b="-34783"/>
                </a:stretch>
              </a:blipFill>
            </p:spPr>
            <p:txBody>
              <a:bodyPr/>
              <a:lstStyle/>
              <a:p>
                <a:r>
                  <a:rPr lang="en-US">
                    <a:noFill/>
                  </a:rPr>
                  <a:t> </a:t>
                </a:r>
              </a:p>
            </p:txBody>
          </p:sp>
        </mc:Fallback>
      </mc:AlternateContent>
      <p:pic>
        <p:nvPicPr>
          <p:cNvPr id="27" name="object 14">
            <a:extLst>
              <a:ext uri="{FF2B5EF4-FFF2-40B4-BE49-F238E27FC236}">
                <a16:creationId xmlns:a16="http://schemas.microsoft.com/office/drawing/2014/main" id="{965DD515-124B-FD99-D44D-E2FB81382910}"/>
              </a:ext>
            </a:extLst>
          </p:cNvPr>
          <p:cNvPicPr/>
          <p:nvPr/>
        </p:nvPicPr>
        <p:blipFill>
          <a:blip r:embed="rId12" cstate="print"/>
          <a:stretch>
            <a:fillRect/>
          </a:stretch>
        </p:blipFill>
        <p:spPr>
          <a:xfrm>
            <a:off x="3427232" y="2830000"/>
            <a:ext cx="150809" cy="471769"/>
          </a:xfrm>
          <a:prstGeom prst="rect">
            <a:avLst/>
          </a:prstGeom>
        </p:spPr>
      </p:pic>
      <p:pic>
        <p:nvPicPr>
          <p:cNvPr id="29" name="object 16">
            <a:extLst>
              <a:ext uri="{FF2B5EF4-FFF2-40B4-BE49-F238E27FC236}">
                <a16:creationId xmlns:a16="http://schemas.microsoft.com/office/drawing/2014/main" id="{081191BA-5CDA-E709-6D14-D31C2B5E13E5}"/>
              </a:ext>
            </a:extLst>
          </p:cNvPr>
          <p:cNvPicPr/>
          <p:nvPr/>
        </p:nvPicPr>
        <p:blipFill>
          <a:blip r:embed="rId13" cstate="print"/>
          <a:stretch>
            <a:fillRect/>
          </a:stretch>
        </p:blipFill>
        <p:spPr>
          <a:xfrm>
            <a:off x="3985125" y="2829793"/>
            <a:ext cx="150809" cy="471769"/>
          </a:xfrm>
          <a:prstGeom prst="rect">
            <a:avLst/>
          </a:prstGeom>
        </p:spPr>
      </p:pic>
      <p:pic>
        <p:nvPicPr>
          <p:cNvPr id="30" name="object 17">
            <a:extLst>
              <a:ext uri="{FF2B5EF4-FFF2-40B4-BE49-F238E27FC236}">
                <a16:creationId xmlns:a16="http://schemas.microsoft.com/office/drawing/2014/main" id="{9D2BCA90-6900-2963-7382-3B18E4DC2FA3}"/>
              </a:ext>
            </a:extLst>
          </p:cNvPr>
          <p:cNvPicPr/>
          <p:nvPr/>
        </p:nvPicPr>
        <p:blipFill>
          <a:blip r:embed="rId14" cstate="print"/>
          <a:stretch>
            <a:fillRect/>
          </a:stretch>
        </p:blipFill>
        <p:spPr>
          <a:xfrm>
            <a:off x="4584096" y="2829793"/>
            <a:ext cx="150808" cy="471769"/>
          </a:xfrm>
          <a:prstGeom prst="rect">
            <a:avLst/>
          </a:prstGeom>
        </p:spPr>
      </p:pic>
      <p:pic>
        <p:nvPicPr>
          <p:cNvPr id="31" name="object 18">
            <a:extLst>
              <a:ext uri="{FF2B5EF4-FFF2-40B4-BE49-F238E27FC236}">
                <a16:creationId xmlns:a16="http://schemas.microsoft.com/office/drawing/2014/main" id="{A9CBF2CF-E894-68E4-045D-2DD23F340CA3}"/>
              </a:ext>
            </a:extLst>
          </p:cNvPr>
          <p:cNvPicPr/>
          <p:nvPr/>
        </p:nvPicPr>
        <p:blipFill>
          <a:blip r:embed="rId15" cstate="print"/>
          <a:stretch>
            <a:fillRect/>
          </a:stretch>
        </p:blipFill>
        <p:spPr>
          <a:xfrm>
            <a:off x="5216438" y="2829999"/>
            <a:ext cx="150808" cy="471769"/>
          </a:xfrm>
          <a:prstGeom prst="rect">
            <a:avLst/>
          </a:prstGeom>
        </p:spPr>
      </p:pic>
      <p:pic>
        <p:nvPicPr>
          <p:cNvPr id="32" name="object 19">
            <a:extLst>
              <a:ext uri="{FF2B5EF4-FFF2-40B4-BE49-F238E27FC236}">
                <a16:creationId xmlns:a16="http://schemas.microsoft.com/office/drawing/2014/main" id="{DD55A356-E9CB-B7CF-CF60-8F7A01296906}"/>
              </a:ext>
            </a:extLst>
          </p:cNvPr>
          <p:cNvPicPr/>
          <p:nvPr/>
        </p:nvPicPr>
        <p:blipFill>
          <a:blip r:embed="rId16" cstate="print"/>
          <a:stretch>
            <a:fillRect/>
          </a:stretch>
        </p:blipFill>
        <p:spPr>
          <a:xfrm>
            <a:off x="5875832" y="2832544"/>
            <a:ext cx="150808" cy="471769"/>
          </a:xfrm>
          <a:prstGeom prst="rect">
            <a:avLst/>
          </a:prstGeom>
        </p:spPr>
      </p:pic>
      <p:pic>
        <p:nvPicPr>
          <p:cNvPr id="33" name="object 15">
            <a:extLst>
              <a:ext uri="{FF2B5EF4-FFF2-40B4-BE49-F238E27FC236}">
                <a16:creationId xmlns:a16="http://schemas.microsoft.com/office/drawing/2014/main" id="{6CD1D70F-5687-6D31-104F-915CBFFC75E4}"/>
              </a:ext>
            </a:extLst>
          </p:cNvPr>
          <p:cNvPicPr/>
          <p:nvPr/>
        </p:nvPicPr>
        <p:blipFill>
          <a:blip r:embed="rId17" cstate="print"/>
          <a:stretch>
            <a:fillRect/>
          </a:stretch>
        </p:blipFill>
        <p:spPr>
          <a:xfrm>
            <a:off x="2913761" y="2832544"/>
            <a:ext cx="150809" cy="471769"/>
          </a:xfrm>
          <a:prstGeom prst="rect">
            <a:avLst/>
          </a:prstGeom>
        </p:spPr>
      </p:pic>
      <p:sp>
        <p:nvSpPr>
          <p:cNvPr id="34" name="文字方塊 74">
            <a:extLst>
              <a:ext uri="{FF2B5EF4-FFF2-40B4-BE49-F238E27FC236}">
                <a16:creationId xmlns:a16="http://schemas.microsoft.com/office/drawing/2014/main" id="{7B2AF6BD-D356-2D24-27AC-EE4794FA4B43}"/>
              </a:ext>
            </a:extLst>
          </p:cNvPr>
          <p:cNvSpPr txBox="1"/>
          <p:nvPr/>
        </p:nvSpPr>
        <p:spPr>
          <a:xfrm>
            <a:off x="6463865" y="2107401"/>
            <a:ext cx="1606346" cy="340519"/>
          </a:xfrm>
          <a:prstGeom prst="wedgeRoundRectCallout">
            <a:avLst>
              <a:gd name="adj1" fmla="val -60773"/>
              <a:gd name="adj2" fmla="val 41588"/>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400" dirty="0">
                <a:latin typeface="Calibri"/>
                <a:cs typeface="Calibri"/>
              </a:rPr>
              <a:t>EOS special token</a:t>
            </a:r>
          </a:p>
        </p:txBody>
      </p:sp>
      <p:sp>
        <p:nvSpPr>
          <p:cNvPr id="35" name="TextBox 34">
            <a:extLst>
              <a:ext uri="{FF2B5EF4-FFF2-40B4-BE49-F238E27FC236}">
                <a16:creationId xmlns:a16="http://schemas.microsoft.com/office/drawing/2014/main" id="{09FFAD3C-180E-FF1C-BF15-A963B4421C36}"/>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cSld>
  <p:clrMapOvr>
    <a:masterClrMapping/>
  </p:clrMapOvr>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For each position, </a:t>
            </a:r>
            <a:r>
              <a:rPr lang="en-US" dirty="0"/>
              <a:t>compute their corresponding </a:t>
            </a:r>
            <a:r>
              <a:rPr lang="en-US" b="1" dirty="0"/>
              <a:t>distribution </a:t>
            </a:r>
            <a:r>
              <a:rPr lang="en-US" dirty="0"/>
              <a:t>over the whole vocab. </a:t>
            </a:r>
            <a:endParaRPr lang="en-US" sz="1600" dirty="0"/>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54</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2"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3" cstate="print"/>
          <a:stretch>
            <a:fillRect/>
          </a:stretch>
        </p:blipFill>
        <p:spPr>
          <a:xfrm>
            <a:off x="3423590" y="4240023"/>
            <a:ext cx="150809" cy="471769"/>
          </a:xfrm>
          <a:prstGeom prst="rect">
            <a:avLst/>
          </a:prstGeom>
        </p:spPr>
      </p:pic>
      <p:pic>
        <p:nvPicPr>
          <p:cNvPr id="9" name="object 9"/>
          <p:cNvPicPr/>
          <p:nvPr/>
        </p:nvPicPr>
        <p:blipFill>
          <a:blip r:embed="rId4" cstate="print"/>
          <a:stretch>
            <a:fillRect/>
          </a:stretch>
        </p:blipFill>
        <p:spPr>
          <a:xfrm>
            <a:off x="2960652" y="4242595"/>
            <a:ext cx="150809" cy="471769"/>
          </a:xfrm>
          <a:prstGeom prst="rect">
            <a:avLst/>
          </a:prstGeom>
        </p:spPr>
      </p:pic>
      <p:pic>
        <p:nvPicPr>
          <p:cNvPr id="10" name="object 10"/>
          <p:cNvPicPr/>
          <p:nvPr/>
        </p:nvPicPr>
        <p:blipFill>
          <a:blip r:embed="rId4" cstate="print"/>
          <a:stretch>
            <a:fillRect/>
          </a:stretch>
        </p:blipFill>
        <p:spPr>
          <a:xfrm>
            <a:off x="3989280" y="4235087"/>
            <a:ext cx="150809" cy="471769"/>
          </a:xfrm>
          <a:prstGeom prst="rect">
            <a:avLst/>
          </a:prstGeom>
        </p:spPr>
      </p:pic>
      <p:pic>
        <p:nvPicPr>
          <p:cNvPr id="11" name="object 11"/>
          <p:cNvPicPr/>
          <p:nvPr/>
        </p:nvPicPr>
        <p:blipFill>
          <a:blip r:embed="rId5" cstate="print"/>
          <a:stretch>
            <a:fillRect/>
          </a:stretch>
        </p:blipFill>
        <p:spPr>
          <a:xfrm>
            <a:off x="4600021" y="4240023"/>
            <a:ext cx="150808" cy="471769"/>
          </a:xfrm>
          <a:prstGeom prst="rect">
            <a:avLst/>
          </a:prstGeom>
        </p:spPr>
      </p:pic>
      <p:pic>
        <p:nvPicPr>
          <p:cNvPr id="12" name="object 12"/>
          <p:cNvPicPr/>
          <p:nvPr/>
        </p:nvPicPr>
        <p:blipFill>
          <a:blip r:embed="rId6" cstate="print"/>
          <a:stretch>
            <a:fillRect/>
          </a:stretch>
        </p:blipFill>
        <p:spPr>
          <a:xfrm>
            <a:off x="5210759" y="4240232"/>
            <a:ext cx="150808" cy="471769"/>
          </a:xfrm>
          <a:prstGeom prst="rect">
            <a:avLst/>
          </a:prstGeom>
        </p:spPr>
      </p:pic>
      <p:pic>
        <p:nvPicPr>
          <p:cNvPr id="13" name="object 13"/>
          <p:cNvPicPr/>
          <p:nvPr/>
        </p:nvPicPr>
        <p:blipFill>
          <a:blip r:embed="rId7" cstate="print"/>
          <a:stretch>
            <a:fillRect/>
          </a:stretch>
        </p:blipFill>
        <p:spPr>
          <a:xfrm>
            <a:off x="5869981" y="4242595"/>
            <a:ext cx="150808" cy="471769"/>
          </a:xfrm>
          <a:prstGeom prst="rect">
            <a:avLst/>
          </a:prstGeom>
        </p:spPr>
      </p:pic>
      <p:pic>
        <p:nvPicPr>
          <p:cNvPr id="14" name="object 14"/>
          <p:cNvPicPr/>
          <p:nvPr/>
        </p:nvPicPr>
        <p:blipFill>
          <a:blip r:embed="rId8" cstate="print"/>
          <a:stretch>
            <a:fillRect/>
          </a:stretch>
        </p:blipFill>
        <p:spPr>
          <a:xfrm>
            <a:off x="3427232" y="2830000"/>
            <a:ext cx="150809" cy="471769"/>
          </a:xfrm>
          <a:prstGeom prst="rect">
            <a:avLst/>
          </a:prstGeom>
        </p:spPr>
      </p:pic>
      <p:pic>
        <p:nvPicPr>
          <p:cNvPr id="15" name="object 15"/>
          <p:cNvPicPr/>
          <p:nvPr/>
        </p:nvPicPr>
        <p:blipFill>
          <a:blip r:embed="rId9" cstate="print"/>
          <a:stretch>
            <a:fillRect/>
          </a:stretch>
        </p:blipFill>
        <p:spPr>
          <a:xfrm>
            <a:off x="2913761" y="2832544"/>
            <a:ext cx="150809" cy="471769"/>
          </a:xfrm>
          <a:prstGeom prst="rect">
            <a:avLst/>
          </a:prstGeom>
        </p:spPr>
      </p:pic>
      <p:pic>
        <p:nvPicPr>
          <p:cNvPr id="16" name="object 16"/>
          <p:cNvPicPr/>
          <p:nvPr/>
        </p:nvPicPr>
        <p:blipFill>
          <a:blip r:embed="rId10" cstate="print"/>
          <a:stretch>
            <a:fillRect/>
          </a:stretch>
        </p:blipFill>
        <p:spPr>
          <a:xfrm>
            <a:off x="3985125" y="2829793"/>
            <a:ext cx="150809" cy="471769"/>
          </a:xfrm>
          <a:prstGeom prst="rect">
            <a:avLst/>
          </a:prstGeom>
        </p:spPr>
      </p:pic>
      <p:pic>
        <p:nvPicPr>
          <p:cNvPr id="17" name="object 17"/>
          <p:cNvPicPr/>
          <p:nvPr/>
        </p:nvPicPr>
        <p:blipFill>
          <a:blip r:embed="rId11" cstate="print"/>
          <a:stretch>
            <a:fillRect/>
          </a:stretch>
        </p:blipFill>
        <p:spPr>
          <a:xfrm>
            <a:off x="4584096" y="2829793"/>
            <a:ext cx="150808" cy="471769"/>
          </a:xfrm>
          <a:prstGeom prst="rect">
            <a:avLst/>
          </a:prstGeom>
        </p:spPr>
      </p:pic>
      <p:pic>
        <p:nvPicPr>
          <p:cNvPr id="18" name="object 18"/>
          <p:cNvPicPr/>
          <p:nvPr/>
        </p:nvPicPr>
        <p:blipFill>
          <a:blip r:embed="rId12" cstate="print"/>
          <a:stretch>
            <a:fillRect/>
          </a:stretch>
        </p:blipFill>
        <p:spPr>
          <a:xfrm>
            <a:off x="5216438" y="2829999"/>
            <a:ext cx="150808" cy="471769"/>
          </a:xfrm>
          <a:prstGeom prst="rect">
            <a:avLst/>
          </a:prstGeom>
        </p:spPr>
      </p:pic>
      <p:pic>
        <p:nvPicPr>
          <p:cNvPr id="19" name="object 19"/>
          <p:cNvPicPr/>
          <p:nvPr/>
        </p:nvPicPr>
        <p:blipFill>
          <a:blip r:embed="rId13"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26CEFD9E-5428-7136-FB60-C30F3C2CD29A}"/>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52" name="TextBox 251">
                <a:extLst>
                  <a:ext uri="{FF2B5EF4-FFF2-40B4-BE49-F238E27FC236}">
                    <a16:creationId xmlns:a16="http://schemas.microsoft.com/office/drawing/2014/main" id="{26CEFD9E-5428-7136-FB60-C30F3C2CD29A}"/>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7729554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390650"/>
            <a:ext cx="8334952" cy="3077573"/>
          </a:xfrm>
        </p:spPr>
        <p:txBody>
          <a:bodyPr/>
          <a:lstStyle/>
          <a:p>
            <a:pPr marL="5776">
              <a:spcBef>
                <a:spcPts val="582"/>
              </a:spcBef>
            </a:pPr>
            <a:r>
              <a:rPr lang="en-US" sz="1600" dirty="0"/>
              <a:t>For each position, compute the </a:t>
            </a:r>
            <a:r>
              <a:rPr lang="en-US" sz="1600" b="1" dirty="0"/>
              <a:t>loss </a:t>
            </a:r>
            <a:r>
              <a:rPr lang="en-US" sz="1600" dirty="0"/>
              <a:t>between the distribution and the gold output label. </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55</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3CBF914-82E5-E89B-BEF2-56F1AADEC577}"/>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0" name="TextBox 19">
                <a:extLst>
                  <a:ext uri="{FF2B5EF4-FFF2-40B4-BE49-F238E27FC236}">
                    <a16:creationId xmlns:a16="http://schemas.microsoft.com/office/drawing/2014/main" id="{53CBF914-82E5-E89B-BEF2-56F1AADEC577}"/>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6485871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Sum the position-wise loss values to a obtain a </a:t>
            </a:r>
            <a:r>
              <a:rPr lang="en-US" sz="1600" b="1" dirty="0"/>
              <a:t>global loss</a:t>
            </a:r>
            <a:r>
              <a:rPr lang="en-US" sz="1600" dirty="0"/>
              <a:t>. </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56</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5224124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Using this loss, do </a:t>
            </a:r>
            <a:r>
              <a:rPr lang="en-US" sz="1600" b="1" dirty="0"/>
              <a:t>Backprop</a:t>
            </a:r>
            <a:r>
              <a:rPr lang="en-US" sz="1600" dirty="0"/>
              <a:t> and </a:t>
            </a:r>
            <a:r>
              <a:rPr lang="en-US" sz="1600" b="1" dirty="0"/>
              <a:t>update</a:t>
            </a:r>
            <a:r>
              <a:rPr lang="en-US" sz="1600" dirty="0"/>
              <a:t> the Transformer parameters.</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57</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9" name="文字方塊 74">
            <a:extLst>
              <a:ext uri="{FF2B5EF4-FFF2-40B4-BE49-F238E27FC236}">
                <a16:creationId xmlns:a16="http://schemas.microsoft.com/office/drawing/2014/main" id="{F92FD66C-7AB7-CF7A-667C-8D03F50ED283}"/>
              </a:ext>
            </a:extLst>
          </p:cNvPr>
          <p:cNvSpPr txBox="1"/>
          <p:nvPr/>
        </p:nvSpPr>
        <p:spPr>
          <a:xfrm>
            <a:off x="6308621" y="2591682"/>
            <a:ext cx="2751162" cy="646986"/>
          </a:xfrm>
          <a:prstGeom prst="wedgeRoundRectCallout">
            <a:avLst>
              <a:gd name="adj1" fmla="val -54088"/>
              <a:gd name="adj2" fmla="val 11269"/>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Well, this is not quite right 🤡 … </a:t>
            </a:r>
            <a:br>
              <a:rPr lang="en-US" sz="1600" dirty="0">
                <a:latin typeface="Calibri"/>
                <a:cs typeface="Calibri"/>
              </a:rPr>
            </a:br>
            <a:r>
              <a:rPr lang="en-US" sz="1600" dirty="0">
                <a:latin typeface="Calibri"/>
                <a:cs typeface="Calibri"/>
              </a:rPr>
              <a:t>what</a:t>
            </a:r>
            <a:r>
              <a:rPr lang="en-US" sz="1600" spc="-18" dirty="0">
                <a:latin typeface="Calibri"/>
                <a:cs typeface="Calibri"/>
              </a:rPr>
              <a:t> </a:t>
            </a:r>
            <a:r>
              <a:rPr lang="en-US" sz="1600" dirty="0">
                <a:latin typeface="Calibri"/>
                <a:cs typeface="Calibri"/>
              </a:rPr>
              <a:t>is</a:t>
            </a:r>
            <a:r>
              <a:rPr lang="en-US" sz="1600" spc="-11"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problem</a:t>
            </a:r>
            <a:r>
              <a:rPr lang="en-US" sz="1600" spc="-11" dirty="0">
                <a:latin typeface="Calibri"/>
                <a:cs typeface="Calibri"/>
              </a:rPr>
              <a:t> </a:t>
            </a:r>
            <a:r>
              <a:rPr lang="en-US" sz="1600" dirty="0">
                <a:latin typeface="Calibri"/>
                <a:cs typeface="Calibri"/>
              </a:rPr>
              <a:t>with</a:t>
            </a:r>
            <a:r>
              <a:rPr lang="en-US" sz="1600" spc="-11" dirty="0">
                <a:latin typeface="Calibri"/>
                <a:cs typeface="Calibri"/>
              </a:rPr>
              <a:t> </a:t>
            </a:r>
            <a:r>
              <a:rPr lang="en-US" sz="1600" spc="-5" dirty="0">
                <a:latin typeface="Calibri"/>
                <a:cs typeface="Calibri"/>
              </a:rPr>
              <a:t>this?</a:t>
            </a:r>
            <a:endParaRPr lang="en-US" sz="1600" dirty="0">
              <a:latin typeface="Calibri"/>
              <a:cs typeface="Calibri"/>
            </a:endParaRPr>
          </a:p>
        </p:txBody>
      </p:sp>
    </p:spTree>
    <p:extLst>
      <p:ext uri="{BB962C8B-B14F-4D97-AF65-F5344CB8AC3E}">
        <p14:creationId xmlns:p14="http://schemas.microsoft.com/office/powerpoint/2010/main" val="2890856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098981"/>
            <a:ext cx="8085415" cy="3077573"/>
          </a:xfrm>
        </p:spPr>
        <p:txBody>
          <a:bodyPr/>
          <a:lstStyle/>
          <a:p>
            <a:pPr marL="5776" marR="2310">
              <a:lnSpc>
                <a:spcPct val="100000"/>
              </a:lnSpc>
              <a:spcBef>
                <a:spcPts val="271"/>
              </a:spcBef>
            </a:pPr>
            <a:r>
              <a:rPr lang="en-US" sz="1600" dirty="0"/>
              <a:t>The</a:t>
            </a:r>
            <a:r>
              <a:rPr lang="en-US" sz="1600" spc="-14" dirty="0"/>
              <a:t> </a:t>
            </a:r>
            <a:r>
              <a:rPr lang="en-US" sz="1600" dirty="0"/>
              <a:t>model</a:t>
            </a:r>
            <a:r>
              <a:rPr lang="en-US" sz="1600" spc="-14" dirty="0"/>
              <a:t> would </a:t>
            </a:r>
            <a:r>
              <a:rPr lang="en-US" sz="1600" dirty="0"/>
              <a:t>solve</a:t>
            </a:r>
            <a:r>
              <a:rPr lang="en-US" sz="1600" spc="-14" dirty="0"/>
              <a:t> </a:t>
            </a:r>
            <a:r>
              <a:rPr lang="en-US" sz="1600" dirty="0"/>
              <a:t>the</a:t>
            </a:r>
            <a:r>
              <a:rPr lang="en-US" sz="1600" spc="-14" dirty="0"/>
              <a:t> </a:t>
            </a:r>
            <a:r>
              <a:rPr lang="en-US" sz="1600" dirty="0"/>
              <a:t>task</a:t>
            </a:r>
            <a:r>
              <a:rPr lang="en-US" sz="1600" spc="-16" dirty="0"/>
              <a:t> </a:t>
            </a:r>
            <a:r>
              <a:rPr lang="en-US" sz="1600" dirty="0"/>
              <a:t>by</a:t>
            </a:r>
            <a:r>
              <a:rPr lang="en-US" sz="1600" spc="-14" dirty="0"/>
              <a:t> </a:t>
            </a:r>
            <a:r>
              <a:rPr lang="en-US" sz="1600" dirty="0">
                <a:solidFill>
                  <a:srgbClr val="C00000"/>
                </a:solidFill>
              </a:rPr>
              <a:t>copying</a:t>
            </a:r>
            <a:r>
              <a:rPr lang="en-US" sz="1600" spc="-14" dirty="0"/>
              <a:t> </a:t>
            </a:r>
            <a:r>
              <a:rPr lang="en-US" sz="1600" dirty="0"/>
              <a:t>the</a:t>
            </a:r>
            <a:r>
              <a:rPr lang="en-US" sz="1600" spc="-14" dirty="0"/>
              <a:t> </a:t>
            </a:r>
            <a:r>
              <a:rPr lang="en-US" sz="1600" dirty="0"/>
              <a:t>next</a:t>
            </a:r>
            <a:r>
              <a:rPr lang="en-US" sz="1600" spc="-14" dirty="0"/>
              <a:t> </a:t>
            </a:r>
            <a:r>
              <a:rPr lang="en-US" sz="1600" spc="-9" dirty="0"/>
              <a:t>token </a:t>
            </a:r>
            <a:r>
              <a:rPr lang="en-US" sz="1600" dirty="0"/>
              <a:t>to</a:t>
            </a:r>
            <a:r>
              <a:rPr lang="en-US" sz="1600" spc="-23" dirty="0"/>
              <a:t> </a:t>
            </a:r>
            <a:r>
              <a:rPr lang="en-US" sz="1600" spc="-5" dirty="0"/>
              <a:t>output (data leakage). </a:t>
            </a:r>
          </a:p>
          <a:p>
            <a:pPr marL="347088" marR="2310" lvl="1">
              <a:lnSpc>
                <a:spcPct val="100000"/>
              </a:lnSpc>
              <a:spcBef>
                <a:spcPts val="271"/>
              </a:spcBef>
            </a:pPr>
            <a:r>
              <a:rPr lang="en-US" spc="-16" dirty="0">
                <a:latin typeface="Tahoma" panose="020B0604030504040204" pitchFamily="34" charset="0"/>
                <a:ea typeface="Tahoma" panose="020B0604030504040204" pitchFamily="34" charset="0"/>
                <a:cs typeface="Tahoma" panose="020B0604030504040204" pitchFamily="34" charset="0"/>
              </a:rPr>
              <a:t>Does </a:t>
            </a:r>
            <a:r>
              <a:rPr lang="en-US" spc="-16" dirty="0">
                <a:solidFill>
                  <a:srgbClr val="C00000"/>
                </a:solidFill>
                <a:latin typeface="Tahoma" panose="020B0604030504040204" pitchFamily="34" charset="0"/>
                <a:ea typeface="Tahoma" panose="020B0604030504040204" pitchFamily="34" charset="0"/>
                <a:cs typeface="Tahoma" panose="020B0604030504040204" pitchFamily="34" charset="0"/>
              </a:rPr>
              <a:t>not</a:t>
            </a:r>
            <a:r>
              <a:rPr lang="en-US" spc="-16"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learn</a:t>
            </a:r>
            <a:r>
              <a:rPr lang="en-US" spc="-1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anything</a:t>
            </a:r>
            <a:r>
              <a:rPr lang="en-US" spc="-14" dirty="0">
                <a:latin typeface="Tahoma" panose="020B0604030504040204" pitchFamily="34" charset="0"/>
                <a:ea typeface="Tahoma" panose="020B0604030504040204" pitchFamily="34" charset="0"/>
                <a:cs typeface="Tahoma" panose="020B0604030504040204" pitchFamily="34" charset="0"/>
              </a:rPr>
              <a:t> </a:t>
            </a:r>
            <a:r>
              <a:rPr lang="en-US" spc="-5" dirty="0">
                <a:latin typeface="Tahoma" panose="020B0604030504040204" pitchFamily="34" charset="0"/>
                <a:ea typeface="Tahoma" panose="020B0604030504040204" pitchFamily="34" charset="0"/>
                <a:cs typeface="Tahoma" panose="020B0604030504040204" pitchFamily="34" charset="0"/>
              </a:rPr>
              <a:t>useful</a:t>
            </a:r>
            <a:endParaRPr lang="en-US" dirty="0">
              <a:latin typeface="Tahoma" panose="020B0604030504040204" pitchFamily="34" charset="0"/>
              <a:ea typeface="Tahoma" panose="020B0604030504040204" pitchFamily="34" charset="0"/>
              <a:cs typeface="Tahoma" panose="020B0604030504040204" pitchFamily="34" charset="0"/>
            </a:endParaRPr>
          </a:p>
          <a:p>
            <a:pPr marL="347088" lvl="1">
              <a:lnSpc>
                <a:spcPct val="100000"/>
              </a:lnSpc>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lnSpc>
                <a:spcPct val="100000"/>
              </a:lnSpc>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58</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1092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t>We</a:t>
            </a:r>
            <a:r>
              <a:rPr lang="en-US" sz="1600" spc="-50" dirty="0"/>
              <a:t> </a:t>
            </a:r>
            <a:r>
              <a:rPr lang="en-US" sz="1600" dirty="0"/>
              <a:t>need</a:t>
            </a:r>
            <a:r>
              <a:rPr lang="en-US" sz="1600" spc="-50" dirty="0"/>
              <a:t> </a:t>
            </a:r>
            <a:r>
              <a:rPr lang="en-US" sz="1600" dirty="0"/>
              <a:t>to</a:t>
            </a:r>
            <a:r>
              <a:rPr lang="en-US" sz="1600" spc="-48" dirty="0"/>
              <a:t> </a:t>
            </a:r>
            <a:r>
              <a:rPr lang="en-US" sz="1600" b="1" dirty="0"/>
              <a:t>prevent</a:t>
            </a:r>
            <a:r>
              <a:rPr lang="en-US" sz="1600" b="1" spc="-50" dirty="0"/>
              <a:t> </a:t>
            </a:r>
            <a:r>
              <a:rPr lang="en-US" sz="1600" b="1" dirty="0"/>
              <a:t>information</a:t>
            </a:r>
            <a:r>
              <a:rPr lang="en-US" sz="1600" b="1" spc="-50" dirty="0"/>
              <a:t> </a:t>
            </a:r>
            <a:r>
              <a:rPr lang="en-US" sz="1600" b="1" dirty="0"/>
              <a:t>leakage</a:t>
            </a:r>
            <a:r>
              <a:rPr lang="en-US" sz="1600" b="1" spc="-48" dirty="0"/>
              <a:t> </a:t>
            </a:r>
            <a:r>
              <a:rPr lang="en-US" sz="1600" dirty="0"/>
              <a:t>from</a:t>
            </a:r>
            <a:r>
              <a:rPr lang="en-US" sz="1600" spc="-50" dirty="0"/>
              <a:t> </a:t>
            </a:r>
            <a:r>
              <a:rPr lang="en-US" sz="1600" dirty="0"/>
              <a:t>future</a:t>
            </a:r>
            <a:r>
              <a:rPr lang="en-US" sz="1600" spc="-48" dirty="0"/>
              <a:t> </a:t>
            </a:r>
            <a:r>
              <a:rPr lang="en-US" sz="1600" spc="-5" dirty="0"/>
              <a:t>tokens! </a:t>
            </a:r>
            <a:r>
              <a:rPr lang="en-US" sz="1600" spc="-9" dirty="0"/>
              <a:t>How?</a:t>
            </a:r>
            <a:endParaRPr lang="en-US" sz="1600" dirty="0"/>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59</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6602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B9C1-BE5E-7E88-6FC6-5B2FD1529EC4}"/>
              </a:ext>
            </a:extLst>
          </p:cNvPr>
          <p:cNvSpPr>
            <a:spLocks noGrp="1"/>
          </p:cNvSpPr>
          <p:nvPr>
            <p:ph type="title"/>
          </p:nvPr>
        </p:nvSpPr>
        <p:spPr/>
        <p:txBody>
          <a:bodyPr>
            <a:normAutofit/>
          </a:bodyPr>
          <a:lstStyle/>
          <a:p>
            <a:r>
              <a:rPr lang="en-US" dirty="0"/>
              <a:t>Attention 👀 </a:t>
            </a:r>
          </a:p>
        </p:txBody>
      </p:sp>
      <p:sp>
        <p:nvSpPr>
          <p:cNvPr id="3" name="Content Placeholder 2">
            <a:extLst>
              <a:ext uri="{FF2B5EF4-FFF2-40B4-BE49-F238E27FC236}">
                <a16:creationId xmlns:a16="http://schemas.microsoft.com/office/drawing/2014/main" id="{DE52EFA0-8BA7-9E13-8476-314DCF891BC1}"/>
              </a:ext>
            </a:extLst>
          </p:cNvPr>
          <p:cNvSpPr>
            <a:spLocks noGrp="1"/>
          </p:cNvSpPr>
          <p:nvPr>
            <p:ph type="body" sz="quarter" idx="16"/>
          </p:nvPr>
        </p:nvSpPr>
        <p:spPr>
          <a:xfrm>
            <a:off x="533919" y="1214188"/>
            <a:ext cx="8281218" cy="3077573"/>
          </a:xfrm>
        </p:spPr>
        <p:txBody>
          <a:bodyPr>
            <a:normAutofit/>
          </a:bodyPr>
          <a:lstStyle/>
          <a:p>
            <a:r>
              <a:rPr lang="en-US" sz="1800" spc="-5" dirty="0">
                <a:uFill>
                  <a:solidFill>
                    <a:srgbClr val="000000"/>
                  </a:solidFill>
                </a:uFill>
                <a:latin typeface="Corbel" panose="020B0503020204020204" pitchFamily="34" charset="0"/>
                <a:cs typeface="Calibri"/>
              </a:rPr>
              <a:t>Core </a:t>
            </a:r>
            <a:r>
              <a:rPr lang="en-US" sz="1800" dirty="0">
                <a:uFill>
                  <a:solidFill>
                    <a:srgbClr val="000000"/>
                  </a:solidFill>
                </a:uFill>
                <a:latin typeface="Corbel" panose="020B0503020204020204" pitchFamily="34" charset="0"/>
                <a:cs typeface="Calibri"/>
              </a:rPr>
              <a:t>idea</a:t>
            </a:r>
            <a:r>
              <a:rPr lang="en-US" sz="1800" dirty="0">
                <a:latin typeface="Corbel" panose="020B0503020204020204" pitchFamily="34" charset="0"/>
                <a:cs typeface="Calibri"/>
              </a:rPr>
              <a:t>: build a mechanism to </a:t>
            </a:r>
            <a:r>
              <a:rPr lang="en-US" sz="1800" dirty="0">
                <a:solidFill>
                  <a:srgbClr val="FF30EE"/>
                </a:solidFill>
                <a:latin typeface="Corbel" panose="020B0503020204020204" pitchFamily="34" charset="0"/>
                <a:cs typeface="Calibri"/>
              </a:rPr>
              <a:t>focus (“attend”) </a:t>
            </a:r>
            <a:r>
              <a:rPr lang="en-US" sz="1800" spc="-530" dirty="0">
                <a:solidFill>
                  <a:srgbClr val="FF30EE"/>
                </a:solidFill>
                <a:latin typeface="Corbel" panose="020B0503020204020204" pitchFamily="34" charset="0"/>
                <a:cs typeface="Calibri"/>
              </a:rPr>
              <a:t> </a:t>
            </a:r>
            <a:r>
              <a:rPr lang="en-US" sz="1800" dirty="0">
                <a:solidFill>
                  <a:srgbClr val="FF30EE"/>
                </a:solidFill>
                <a:latin typeface="Corbel" panose="020B0503020204020204" pitchFamily="34" charset="0"/>
                <a:cs typeface="Calibri"/>
              </a:rPr>
              <a:t>on</a:t>
            </a:r>
            <a:r>
              <a:rPr lang="en-US" sz="1800" spc="-10" dirty="0">
                <a:solidFill>
                  <a:srgbClr val="FF30EE"/>
                </a:solidFill>
                <a:latin typeface="Corbel" panose="020B0503020204020204" pitchFamily="34" charset="0"/>
                <a:cs typeface="Calibri"/>
              </a:rPr>
              <a:t> </a:t>
            </a:r>
            <a:r>
              <a:rPr lang="en-US" sz="1800" dirty="0">
                <a:solidFill>
                  <a:srgbClr val="FF30EE"/>
                </a:solidFill>
                <a:latin typeface="Corbel" panose="020B0503020204020204" pitchFamily="34" charset="0"/>
                <a:cs typeface="Calibri"/>
              </a:rPr>
              <a:t>a</a:t>
            </a:r>
            <a:r>
              <a:rPr lang="en-US" sz="1800" spc="-5" dirty="0">
                <a:solidFill>
                  <a:srgbClr val="FF30EE"/>
                </a:solidFill>
                <a:latin typeface="Corbel" panose="020B0503020204020204" pitchFamily="34" charset="0"/>
                <a:cs typeface="Calibri"/>
              </a:rPr>
              <a:t> particular </a:t>
            </a:r>
            <a:r>
              <a:rPr lang="en-US" sz="1800" dirty="0">
                <a:solidFill>
                  <a:srgbClr val="FF30EE"/>
                </a:solidFill>
                <a:latin typeface="Corbel" panose="020B0503020204020204" pitchFamily="34" charset="0"/>
                <a:cs typeface="Calibri"/>
              </a:rPr>
              <a:t>part</a:t>
            </a:r>
            <a:r>
              <a:rPr lang="en-US" sz="1800" spc="-10" dirty="0">
                <a:solidFill>
                  <a:srgbClr val="FF30EE"/>
                </a:solidFill>
                <a:latin typeface="Corbel" panose="020B0503020204020204" pitchFamily="34" charset="0"/>
                <a:cs typeface="Calibri"/>
              </a:rPr>
              <a:t> </a:t>
            </a:r>
            <a:r>
              <a:rPr lang="en-US" sz="1800" spc="-5" dirty="0">
                <a:latin typeface="Corbel" panose="020B0503020204020204" pitchFamily="34" charset="0"/>
                <a:cs typeface="Calibri"/>
              </a:rPr>
              <a:t>of</a:t>
            </a:r>
            <a:r>
              <a:rPr lang="en-US" sz="1800" dirty="0">
                <a:latin typeface="Corbel" panose="020B0503020204020204" pitchFamily="34" charset="0"/>
                <a:cs typeface="Calibri"/>
              </a:rPr>
              <a:t> </a:t>
            </a:r>
            <a:r>
              <a:rPr lang="en-US" sz="1800" spc="-5" dirty="0">
                <a:latin typeface="Corbel" panose="020B0503020204020204" pitchFamily="34" charset="0"/>
                <a:cs typeface="Calibri"/>
              </a:rPr>
              <a:t>the</a:t>
            </a:r>
            <a:r>
              <a:rPr lang="en-US" sz="1800" dirty="0">
                <a:latin typeface="Corbel" panose="020B0503020204020204" pitchFamily="34" charset="0"/>
                <a:cs typeface="Calibri"/>
              </a:rPr>
              <a:t> context.</a:t>
            </a:r>
          </a:p>
          <a:p>
            <a:r>
              <a:rPr lang="en-US" sz="1800" dirty="0">
                <a:latin typeface="Corbel" panose="020B0503020204020204" pitchFamily="34" charset="0"/>
                <a:cs typeface="Calibri"/>
              </a:rPr>
              <a:t>How  can this overcome the "long-range dependencies" problem in RNNs? By allow the model to </a:t>
            </a:r>
            <a:r>
              <a:rPr lang="en-US" sz="1800" b="1" dirty="0">
                <a:latin typeface="Corbel" panose="020B0503020204020204" pitchFamily="34" charset="0"/>
                <a:cs typeface="Calibri"/>
              </a:rPr>
              <a:t>directly “look” 👀</a:t>
            </a:r>
            <a:r>
              <a:rPr lang="en-US" sz="1800" dirty="0">
                <a:latin typeface="Corbel" panose="020B0503020204020204" pitchFamily="34" charset="0"/>
                <a:cs typeface="Calibri"/>
              </a:rPr>
              <a:t> at all tokens and decide which one is useful.</a:t>
            </a:r>
          </a:p>
          <a:p>
            <a:pPr marL="0" indent="0">
              <a:buNone/>
            </a:pPr>
            <a:br>
              <a:rPr lang="en-US" dirty="0">
                <a:latin typeface="Corbel" panose="020B0503020204020204" pitchFamily="34" charset="0"/>
                <a:cs typeface="Calibri"/>
              </a:rPr>
            </a:br>
            <a:br>
              <a:rPr lang="en-US" dirty="0">
                <a:latin typeface="Corbel" panose="020B0503020204020204" pitchFamily="34" charset="0"/>
                <a:cs typeface="Calibri"/>
              </a:rPr>
            </a:br>
            <a:endParaRPr lang="en-US" dirty="0">
              <a:latin typeface="Corbel" panose="020B0503020204020204" pitchFamily="34" charset="0"/>
              <a:cs typeface="Calibri"/>
            </a:endParaRPr>
          </a:p>
        </p:txBody>
      </p:sp>
      <p:pic>
        <p:nvPicPr>
          <p:cNvPr id="40" name="圖片 3">
            <a:extLst>
              <a:ext uri="{FF2B5EF4-FFF2-40B4-BE49-F238E27FC236}">
                <a16:creationId xmlns:a16="http://schemas.microsoft.com/office/drawing/2014/main" id="{780D4F1D-E92B-9743-A95C-4ED311D377F3}"/>
              </a:ext>
            </a:extLst>
          </p:cNvPr>
          <p:cNvPicPr>
            <a:picLocks noChangeAspect="1"/>
          </p:cNvPicPr>
          <p:nvPr/>
        </p:nvPicPr>
        <p:blipFill>
          <a:blip r:embed="rId2"/>
          <a:stretch>
            <a:fillRect/>
          </a:stretch>
        </p:blipFill>
        <p:spPr>
          <a:xfrm>
            <a:off x="1971862" y="2147419"/>
            <a:ext cx="5200276" cy="2567225"/>
          </a:xfrm>
          <a:prstGeom prst="rect">
            <a:avLst/>
          </a:prstGeom>
        </p:spPr>
      </p:pic>
      <p:sp>
        <p:nvSpPr>
          <p:cNvPr id="5" name="TextBox 4">
            <a:extLst>
              <a:ext uri="{FF2B5EF4-FFF2-40B4-BE49-F238E27FC236}">
                <a16:creationId xmlns:a16="http://schemas.microsoft.com/office/drawing/2014/main" id="{09115FB3-80B1-5F28-058A-22E1E546A09A}"/>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7184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54607C5-92E4-7109-C56B-825B7136978E}"/>
              </a:ext>
            </a:extLst>
          </p:cNvPr>
          <p:cNvSpPr>
            <a:spLocks noGrp="1"/>
          </p:cNvSpPr>
          <p:nvPr>
            <p:ph type="body" sz="quarter" idx="16"/>
          </p:nvPr>
        </p:nvSpPr>
        <p:spPr/>
        <p:txBody>
          <a:bodyPr/>
          <a:lstStyle/>
          <a:p>
            <a:endParaRPr lang="en-US" dirty="0"/>
          </a:p>
        </p:txBody>
      </p:sp>
      <p:pic>
        <p:nvPicPr>
          <p:cNvPr id="3" name="object 3"/>
          <p:cNvPicPr/>
          <p:nvPr/>
        </p:nvPicPr>
        <p:blipFill>
          <a:blip r:embed="rId2" cstate="print"/>
          <a:stretch>
            <a:fillRect/>
          </a:stretch>
        </p:blipFill>
        <p:spPr>
          <a:xfrm>
            <a:off x="583703" y="1349103"/>
            <a:ext cx="3174087" cy="3283616"/>
          </a:xfrm>
          <a:prstGeom prst="rect">
            <a:avLst/>
          </a:prstGeom>
        </p:spPr>
      </p:pic>
      <p:sp>
        <p:nvSpPr>
          <p:cNvPr id="9" name="Title 8">
            <a:extLst>
              <a:ext uri="{FF2B5EF4-FFF2-40B4-BE49-F238E27FC236}">
                <a16:creationId xmlns:a16="http://schemas.microsoft.com/office/drawing/2014/main" id="{8241417B-8F6C-8A0B-9240-65662C4DC368}"/>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7" name="Left Arrow 6">
            <a:extLst>
              <a:ext uri="{FF2B5EF4-FFF2-40B4-BE49-F238E27FC236}">
                <a16:creationId xmlns:a16="http://schemas.microsoft.com/office/drawing/2014/main" id="{B2DDD093-980D-A7D8-1A45-F4F084621B7C}"/>
              </a:ext>
            </a:extLst>
          </p:cNvPr>
          <p:cNvSpPr/>
          <p:nvPr/>
        </p:nvSpPr>
        <p:spPr>
          <a:xfrm>
            <a:off x="6361980" y="1123473"/>
            <a:ext cx="277318" cy="492808"/>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74349B-5DD1-5745-6A72-731DB06204A4}"/>
              </a:ext>
            </a:extLst>
          </p:cNvPr>
          <p:cNvSpPr txBox="1"/>
          <p:nvPr/>
        </p:nvSpPr>
        <p:spPr>
          <a:xfrm>
            <a:off x="6947820" y="2034473"/>
            <a:ext cx="1429811" cy="192678"/>
          </a:xfrm>
          <a:prstGeom prst="rect">
            <a:avLst/>
          </a:prstGeom>
          <a:solidFill>
            <a:schemeClr val="bg1"/>
          </a:solidFill>
        </p:spPr>
        <p:txBody>
          <a:bodyPr wrap="square" rtlCol="0">
            <a:noAutofit/>
          </a:bodyPr>
          <a:lstStyle/>
          <a:p>
            <a:pPr algn="ctr"/>
            <a:r>
              <a:rPr lang="en-US" sz="1050" dirty="0"/>
              <a:t>What we have</a:t>
            </a:r>
          </a:p>
        </p:txBody>
      </p:sp>
      <p:sp>
        <p:nvSpPr>
          <p:cNvPr id="10" name="TextBox 9">
            <a:extLst>
              <a:ext uri="{FF2B5EF4-FFF2-40B4-BE49-F238E27FC236}">
                <a16:creationId xmlns:a16="http://schemas.microsoft.com/office/drawing/2014/main" id="{17BCCEC8-00C3-17E9-02EB-6F67D8E081DF}"/>
              </a:ext>
            </a:extLst>
          </p:cNvPr>
          <p:cNvSpPr txBox="1"/>
          <p:nvPr/>
        </p:nvSpPr>
        <p:spPr>
          <a:xfrm>
            <a:off x="4572000" y="2024797"/>
            <a:ext cx="1429811" cy="192678"/>
          </a:xfrm>
          <a:prstGeom prst="rect">
            <a:avLst/>
          </a:prstGeom>
          <a:solidFill>
            <a:schemeClr val="bg1"/>
          </a:solidFill>
        </p:spPr>
        <p:txBody>
          <a:bodyPr wrap="square" rtlCol="0">
            <a:noAutofit/>
          </a:bodyPr>
          <a:lstStyle/>
          <a:p>
            <a:pPr algn="ctr"/>
            <a:r>
              <a:rPr lang="en-US" sz="1050" dirty="0"/>
              <a:t>What we want</a:t>
            </a:r>
          </a:p>
        </p:txBody>
      </p:sp>
      <p:pic>
        <p:nvPicPr>
          <p:cNvPr id="4" name="Picture 3">
            <a:extLst>
              <a:ext uri="{FF2B5EF4-FFF2-40B4-BE49-F238E27FC236}">
                <a16:creationId xmlns:a16="http://schemas.microsoft.com/office/drawing/2014/main" id="{3E8CA000-83E3-9E52-E73F-E1A90D1BC975}"/>
              </a:ext>
            </a:extLst>
          </p:cNvPr>
          <p:cNvPicPr>
            <a:picLocks noChangeAspect="1"/>
          </p:cNvPicPr>
          <p:nvPr/>
        </p:nvPicPr>
        <p:blipFill>
          <a:blip r:embed="rId3"/>
          <a:srcRect b="15893"/>
          <a:stretch/>
        </p:blipFill>
        <p:spPr>
          <a:xfrm>
            <a:off x="6812716" y="778700"/>
            <a:ext cx="1856402" cy="1299928"/>
          </a:xfrm>
          <a:prstGeom prst="rect">
            <a:avLst/>
          </a:prstGeom>
        </p:spPr>
      </p:pic>
      <p:pic>
        <p:nvPicPr>
          <p:cNvPr id="12" name="Picture 11">
            <a:extLst>
              <a:ext uri="{FF2B5EF4-FFF2-40B4-BE49-F238E27FC236}">
                <a16:creationId xmlns:a16="http://schemas.microsoft.com/office/drawing/2014/main" id="{D43EFB7C-B830-EE9C-3A53-D9850D8C107A}"/>
              </a:ext>
            </a:extLst>
          </p:cNvPr>
          <p:cNvPicPr>
            <a:picLocks noChangeAspect="1"/>
          </p:cNvPicPr>
          <p:nvPr/>
        </p:nvPicPr>
        <p:blipFill>
          <a:blip r:embed="rId4"/>
          <a:srcRect b="19355"/>
          <a:stretch/>
        </p:blipFill>
        <p:spPr>
          <a:xfrm>
            <a:off x="4379528" y="778700"/>
            <a:ext cx="1809033" cy="1266758"/>
          </a:xfrm>
          <a:prstGeom prst="rect">
            <a:avLst/>
          </a:prstGeom>
        </p:spPr>
      </p:pic>
      <p:sp>
        <p:nvSpPr>
          <p:cNvPr id="13" name="TextBox 12">
            <a:extLst>
              <a:ext uri="{FF2B5EF4-FFF2-40B4-BE49-F238E27FC236}">
                <a16:creationId xmlns:a16="http://schemas.microsoft.com/office/drawing/2014/main" id="{1450107A-B8F9-5ABD-123F-B19BECD97AC3}"/>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C14D5F4-8597-5C45-51F6-8756B3DD23FA}"/>
              </a:ext>
            </a:extLst>
          </p:cNvPr>
          <p:cNvSpPr>
            <a:spLocks noGrp="1"/>
          </p:cNvSpPr>
          <p:nvPr>
            <p:ph type="body" sz="quarter" idx="16"/>
          </p:nvPr>
        </p:nvSpPr>
        <p:spPr/>
        <p:txBody>
          <a:bodyPr/>
          <a:lstStyle/>
          <a:p>
            <a:endParaRPr lang="en-US"/>
          </a:p>
        </p:txBody>
      </p:sp>
      <p:pic>
        <p:nvPicPr>
          <p:cNvPr id="3" name="object 3"/>
          <p:cNvPicPr/>
          <p:nvPr/>
        </p:nvPicPr>
        <p:blipFill>
          <a:blip r:embed="rId3" cstate="print"/>
          <a:stretch>
            <a:fillRect/>
          </a:stretch>
        </p:blipFill>
        <p:spPr>
          <a:xfrm>
            <a:off x="4628307" y="1393994"/>
            <a:ext cx="3659980" cy="3308621"/>
          </a:xfrm>
          <a:prstGeom prst="rect">
            <a:avLst/>
          </a:prstGeom>
        </p:spPr>
      </p:pic>
      <p:pic>
        <p:nvPicPr>
          <p:cNvPr id="4" name="object 4"/>
          <p:cNvPicPr/>
          <p:nvPr/>
        </p:nvPicPr>
        <p:blipFill>
          <a:blip r:embed="rId4" cstate="print"/>
          <a:stretch>
            <a:fillRect/>
          </a:stretch>
        </p:blipFill>
        <p:spPr>
          <a:xfrm>
            <a:off x="583703" y="1349103"/>
            <a:ext cx="3174087" cy="3283616"/>
          </a:xfrm>
          <a:prstGeom prst="rect">
            <a:avLst/>
          </a:prstGeom>
        </p:spPr>
      </p:pic>
      <p:sp>
        <p:nvSpPr>
          <p:cNvPr id="10" name="Title 8">
            <a:extLst>
              <a:ext uri="{FF2B5EF4-FFF2-40B4-BE49-F238E27FC236}">
                <a16:creationId xmlns:a16="http://schemas.microsoft.com/office/drawing/2014/main" id="{E5FC73D7-5954-8A3A-E696-12D67A372573}"/>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2" name="TextBox 1">
            <a:extLst>
              <a:ext uri="{FF2B5EF4-FFF2-40B4-BE49-F238E27FC236}">
                <a16:creationId xmlns:a16="http://schemas.microsoft.com/office/drawing/2014/main" id="{369266B7-A683-A974-939F-C13F465D4A73}"/>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EE31F35-EF13-4FCF-75F3-F2224ABBDFA3}"/>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E8BA43C6-538C-C17D-A5C8-E533980B79B0}"/>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BDE6D558-2932-591C-825A-A711A28D6489}"/>
                  </a:ext>
                </a:extLst>
              </p:cNvPr>
              <p:cNvSpPr/>
              <p:nvPr/>
            </p:nvSpPr>
            <p:spPr>
              <a:xfrm>
                <a:off x="6170202" y="4313055"/>
                <a:ext cx="2831412" cy="702975"/>
              </a:xfrm>
              <a:prstGeom prst="wedgeRoundRectCallout">
                <a:avLst>
                  <a:gd name="adj1" fmla="val 10605"/>
                  <a:gd name="adj2" fmla="val -80765"/>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large negative </a:t>
                </a:r>
                <a:r>
                  <a:rPr lang="en-US" sz="1400" dirty="0">
                    <a:solidFill>
                      <a:schemeClr val="tx1"/>
                    </a:solidFill>
                  </a:rPr>
                  <a:t>numbers, </a:t>
                </a:r>
                <a:br>
                  <a:rPr lang="en-US" sz="1400" dirty="0">
                    <a:solidFill>
                      <a:schemeClr val="tx1"/>
                    </a:solidFill>
                  </a:rPr>
                </a:br>
                <a:r>
                  <a:rPr lang="en-US" sz="1400" dirty="0">
                    <a:solidFill>
                      <a:schemeClr val="tx1"/>
                    </a:solidFill>
                  </a:rPr>
                  <a:t>which leads to </a:t>
                </a:r>
                <a:r>
                  <a:rPr lang="en-US" sz="1400" dirty="0" err="1">
                    <a:solidFill>
                      <a:schemeClr val="tx1"/>
                    </a:solidFill>
                  </a:rPr>
                  <a:t>softmax</a:t>
                </a:r>
                <a:r>
                  <a:rPr lang="en-US" sz="1400" dirty="0">
                    <a:solidFill>
                      <a:schemeClr val="tx1"/>
                    </a:solidFill>
                  </a:rPr>
                  <a:t>(</a:t>
                </a:r>
                <a14:m>
                  <m:oMath xmlns:m="http://schemas.openxmlformats.org/officeDocument/2006/math">
                    <m:r>
                      <a:rPr lang="en-US" b="0" i="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oMath>
                </a14:m>
                <a:r>
                  <a:rPr lang="en-US" sz="1400" dirty="0">
                    <a:solidFill>
                      <a:schemeClr val="tx1"/>
                    </a:solidFill>
                  </a:rPr>
                  <a:t>)</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xmlns="">
          <p:sp>
            <p:nvSpPr>
              <p:cNvPr id="5" name="Rounded Rectangular Callout 4">
                <a:extLst>
                  <a:ext uri="{FF2B5EF4-FFF2-40B4-BE49-F238E27FC236}">
                    <a16:creationId xmlns:a16="http://schemas.microsoft.com/office/drawing/2014/main" id="{BDE6D558-2932-591C-825A-A711A28D6489}"/>
                  </a:ext>
                </a:extLst>
              </p:cNvPr>
              <p:cNvSpPr>
                <a:spLocks noRot="1" noChangeAspect="1" noMove="1" noResize="1" noEditPoints="1" noAdjustHandles="1" noChangeArrowheads="1" noChangeShapeType="1" noTextEdit="1"/>
              </p:cNvSpPr>
              <p:nvPr/>
            </p:nvSpPr>
            <p:spPr>
              <a:xfrm>
                <a:off x="6170202" y="4313055"/>
                <a:ext cx="2831412" cy="702975"/>
              </a:xfrm>
              <a:prstGeom prst="wedgeRoundRectCallout">
                <a:avLst>
                  <a:gd name="adj1" fmla="val 10605"/>
                  <a:gd name="adj2" fmla="val -80765"/>
                  <a:gd name="adj3" fmla="val 16667"/>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3094D01-5255-9335-1156-68E577E50585}"/>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extLst>
    <p:ext uri="{6950BFC3-D8DA-4A85-94F7-54DA5524770B}">
      <p188:commentRel xmlns:p188="http://schemas.microsoft.com/office/powerpoint/2018/8/main" r:id="rId2"/>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628307" y="1393994"/>
            <a:ext cx="3659980" cy="3308621"/>
          </a:xfrm>
          <a:prstGeom prst="rect">
            <a:avLst/>
          </a:prstGeom>
        </p:spPr>
      </p:pic>
      <p:pic>
        <p:nvPicPr>
          <p:cNvPr id="4" name="object 4"/>
          <p:cNvPicPr/>
          <p:nvPr/>
        </p:nvPicPr>
        <p:blipFill>
          <a:blip r:embed="rId3" cstate="print"/>
          <a:stretch>
            <a:fillRect/>
          </a:stretch>
        </p:blipFill>
        <p:spPr>
          <a:xfrm>
            <a:off x="583703" y="1349103"/>
            <a:ext cx="3174087" cy="3283616"/>
          </a:xfrm>
          <a:prstGeom prst="rect">
            <a:avLst/>
          </a:prstGeom>
        </p:spPr>
      </p:pic>
      <p:sp>
        <p:nvSpPr>
          <p:cNvPr id="5" name="object 5"/>
          <p:cNvSpPr txBox="1"/>
          <p:nvPr/>
        </p:nvSpPr>
        <p:spPr>
          <a:xfrm>
            <a:off x="4153063" y="2706513"/>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9" name="Title 8">
            <a:extLst>
              <a:ext uri="{FF2B5EF4-FFF2-40B4-BE49-F238E27FC236}">
                <a16:creationId xmlns:a16="http://schemas.microsoft.com/office/drawing/2014/main" id="{909F9590-47B9-CB90-1719-5785E6C1FAD0}"/>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2" name="TextBox 1">
            <a:extLst>
              <a:ext uri="{FF2B5EF4-FFF2-40B4-BE49-F238E27FC236}">
                <a16:creationId xmlns:a16="http://schemas.microsoft.com/office/drawing/2014/main" id="{AD6B8A09-1E07-FF93-252C-B478D206D126}"/>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FD047B3-C3CD-1235-5DAE-7251DAA43B79}"/>
              </a:ext>
            </a:extLst>
          </p:cNvPr>
          <p:cNvPicPr>
            <a:picLocks noChangeAspect="1"/>
          </p:cNvPicPr>
          <p:nvPr/>
        </p:nvPicPr>
        <p:blipFill rotWithShape="1">
          <a:blip r:embed="rId4"/>
          <a:srcRect l="34418" t="21052"/>
          <a:stretch/>
        </p:blipFill>
        <p:spPr>
          <a:xfrm>
            <a:off x="5265536" y="182315"/>
            <a:ext cx="2162090" cy="1089817"/>
          </a:xfrm>
          <a:prstGeom prst="rect">
            <a:avLst/>
          </a:prstGeom>
        </p:spPr>
      </p:pic>
      <p:sp>
        <p:nvSpPr>
          <p:cNvPr id="7" name="Left Arrow 6">
            <a:extLst>
              <a:ext uri="{FF2B5EF4-FFF2-40B4-BE49-F238E27FC236}">
                <a16:creationId xmlns:a16="http://schemas.microsoft.com/office/drawing/2014/main" id="{B57B0094-54B0-AE6E-C6E9-23C9653484A7}"/>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4">
            <a:extLst>
              <a:ext uri="{FF2B5EF4-FFF2-40B4-BE49-F238E27FC236}">
                <a16:creationId xmlns:a16="http://schemas.microsoft.com/office/drawing/2014/main" id="{A022AA5B-BE50-B5B5-2508-C63AEF8235A0}"/>
              </a:ext>
            </a:extLst>
          </p:cNvPr>
          <p:cNvSpPr txBox="1"/>
          <p:nvPr/>
        </p:nvSpPr>
        <p:spPr>
          <a:xfrm>
            <a:off x="233647" y="4668746"/>
            <a:ext cx="4103725" cy="374571"/>
          </a:xfrm>
          <a:prstGeom prst="wedgeRoundRectCallout">
            <a:avLst>
              <a:gd name="adj1" fmla="val 41587"/>
              <a:gd name="adj2" fmla="val -92344"/>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Note matrix operations is quite fast in GPUs. </a:t>
            </a:r>
          </a:p>
        </p:txBody>
      </p:sp>
      <p:sp>
        <p:nvSpPr>
          <p:cNvPr id="10" name="TextBox 9">
            <a:extLst>
              <a:ext uri="{FF2B5EF4-FFF2-40B4-BE49-F238E27FC236}">
                <a16:creationId xmlns:a16="http://schemas.microsoft.com/office/drawing/2014/main" id="{B629A073-6888-10BB-4E55-88FA70C333BC}"/>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
        <p:nvSpPr>
          <p:cNvPr id="11" name="文字方塊 74">
            <a:extLst>
              <a:ext uri="{FF2B5EF4-FFF2-40B4-BE49-F238E27FC236}">
                <a16:creationId xmlns:a16="http://schemas.microsoft.com/office/drawing/2014/main" id="{F22CA507-D8E4-029E-0380-7BC6EA2C6FAA}"/>
              </a:ext>
            </a:extLst>
          </p:cNvPr>
          <p:cNvSpPr txBox="1"/>
          <p:nvPr/>
        </p:nvSpPr>
        <p:spPr>
          <a:xfrm>
            <a:off x="3811718" y="3114361"/>
            <a:ext cx="866998" cy="476726"/>
          </a:xfrm>
          <a:prstGeom prst="wedgeRoundRectCallout">
            <a:avLst>
              <a:gd name="adj1" fmla="val 10151"/>
              <a:gd name="adj2" fmla="val -25043"/>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100" dirty="0">
                <a:latin typeface="Calibri"/>
                <a:cs typeface="Calibri"/>
              </a:rPr>
              <a:t>Element-wise product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29150" y="1315191"/>
            <a:ext cx="2604134" cy="1117759"/>
            <a:chOff x="705533" y="1753588"/>
            <a:chExt cx="3472179" cy="1490345"/>
          </a:xfrm>
        </p:grpSpPr>
        <p:pic>
          <p:nvPicPr>
            <p:cNvPr id="4" name="object 4"/>
            <p:cNvPicPr/>
            <p:nvPr/>
          </p:nvPicPr>
          <p:blipFill>
            <a:blip r:embed="rId2" cstate="print"/>
            <a:stretch>
              <a:fillRect/>
            </a:stretch>
          </p:blipFill>
          <p:spPr>
            <a:xfrm>
              <a:off x="2611922" y="1812235"/>
              <a:ext cx="1565327" cy="1415056"/>
            </a:xfrm>
            <a:prstGeom prst="rect">
              <a:avLst/>
            </a:prstGeom>
          </p:spPr>
        </p:pic>
        <p:pic>
          <p:nvPicPr>
            <p:cNvPr id="5" name="object 5"/>
            <p:cNvPicPr/>
            <p:nvPr/>
          </p:nvPicPr>
          <p:blipFill>
            <a:blip r:embed="rId3" cstate="print"/>
            <a:stretch>
              <a:fillRect/>
            </a:stretch>
          </p:blipFill>
          <p:spPr>
            <a:xfrm>
              <a:off x="705533" y="1753588"/>
              <a:ext cx="1440560" cy="1490271"/>
            </a:xfrm>
            <a:prstGeom prst="rect">
              <a:avLst/>
            </a:prstGeom>
          </p:spPr>
        </p:pic>
        <p:sp>
          <p:nvSpPr>
            <p:cNvPr id="6" name="object 6"/>
            <p:cNvSpPr/>
            <p:nvPr/>
          </p:nvSpPr>
          <p:spPr>
            <a:xfrm>
              <a:off x="2129702" y="2248404"/>
              <a:ext cx="481330" cy="509905"/>
            </a:xfrm>
            <a:custGeom>
              <a:avLst/>
              <a:gdLst/>
              <a:ahLst/>
              <a:cxnLst/>
              <a:rect l="l" t="t" r="r" b="b"/>
              <a:pathLst>
                <a:path w="481330" h="509905">
                  <a:moveTo>
                    <a:pt x="240361" y="0"/>
                  </a:moveTo>
                  <a:lnTo>
                    <a:pt x="194287" y="4665"/>
                  </a:lnTo>
                  <a:lnTo>
                    <a:pt x="149585" y="18663"/>
                  </a:lnTo>
                  <a:lnTo>
                    <a:pt x="107626" y="41992"/>
                  </a:lnTo>
                  <a:lnTo>
                    <a:pt x="69784" y="74654"/>
                  </a:lnTo>
                  <a:lnTo>
                    <a:pt x="41870" y="109954"/>
                  </a:lnTo>
                  <a:lnTo>
                    <a:pt x="20935" y="148818"/>
                  </a:lnTo>
                  <a:lnTo>
                    <a:pt x="6978" y="190226"/>
                  </a:lnTo>
                  <a:lnTo>
                    <a:pt x="0" y="233162"/>
                  </a:lnTo>
                  <a:lnTo>
                    <a:pt x="0" y="276607"/>
                  </a:lnTo>
                  <a:lnTo>
                    <a:pt x="6978" y="319542"/>
                  </a:lnTo>
                  <a:lnTo>
                    <a:pt x="20935" y="360950"/>
                  </a:lnTo>
                  <a:lnTo>
                    <a:pt x="41870" y="399814"/>
                  </a:lnTo>
                  <a:lnTo>
                    <a:pt x="69784" y="435114"/>
                  </a:lnTo>
                  <a:lnTo>
                    <a:pt x="107626" y="467775"/>
                  </a:lnTo>
                  <a:lnTo>
                    <a:pt x="149585" y="491104"/>
                  </a:lnTo>
                  <a:lnTo>
                    <a:pt x="194287" y="505102"/>
                  </a:lnTo>
                  <a:lnTo>
                    <a:pt x="240361" y="509768"/>
                  </a:lnTo>
                  <a:lnTo>
                    <a:pt x="286436" y="505102"/>
                  </a:lnTo>
                  <a:lnTo>
                    <a:pt x="331138" y="491104"/>
                  </a:lnTo>
                  <a:lnTo>
                    <a:pt x="373097" y="467775"/>
                  </a:lnTo>
                  <a:lnTo>
                    <a:pt x="410940" y="435114"/>
                  </a:lnTo>
                  <a:lnTo>
                    <a:pt x="438853" y="399814"/>
                  </a:lnTo>
                  <a:lnTo>
                    <a:pt x="459788" y="360950"/>
                  </a:lnTo>
                  <a:lnTo>
                    <a:pt x="473745" y="319542"/>
                  </a:lnTo>
                  <a:lnTo>
                    <a:pt x="480723" y="276607"/>
                  </a:lnTo>
                  <a:lnTo>
                    <a:pt x="480723" y="233162"/>
                  </a:lnTo>
                  <a:lnTo>
                    <a:pt x="473745" y="190226"/>
                  </a:lnTo>
                  <a:lnTo>
                    <a:pt x="459788" y="148818"/>
                  </a:lnTo>
                  <a:lnTo>
                    <a:pt x="438853" y="109954"/>
                  </a:lnTo>
                  <a:lnTo>
                    <a:pt x="410940" y="74654"/>
                  </a:lnTo>
                  <a:lnTo>
                    <a:pt x="373097" y="41992"/>
                  </a:lnTo>
                  <a:lnTo>
                    <a:pt x="331138" y="18663"/>
                  </a:lnTo>
                  <a:lnTo>
                    <a:pt x="286436" y="4665"/>
                  </a:lnTo>
                  <a:lnTo>
                    <a:pt x="240361" y="0"/>
                  </a:lnTo>
                  <a:close/>
                </a:path>
              </a:pathLst>
            </a:custGeom>
            <a:solidFill>
              <a:srgbClr val="FFFFFF"/>
            </a:solidFill>
          </p:spPr>
          <p:txBody>
            <a:bodyPr wrap="square" lIns="0" tIns="0" rIns="0" bIns="0" rtlCol="0"/>
            <a:lstStyle/>
            <a:p>
              <a:endParaRPr sz="1050"/>
            </a:p>
          </p:txBody>
        </p:sp>
      </p:grpSp>
      <p:pic>
        <p:nvPicPr>
          <p:cNvPr id="7" name="object 7"/>
          <p:cNvPicPr/>
          <p:nvPr/>
        </p:nvPicPr>
        <p:blipFill>
          <a:blip r:embed="rId4" cstate="print"/>
          <a:stretch>
            <a:fillRect/>
          </a:stretch>
        </p:blipFill>
        <p:spPr>
          <a:xfrm>
            <a:off x="3647214" y="1315191"/>
            <a:ext cx="3615519" cy="3505942"/>
          </a:xfrm>
          <a:prstGeom prst="rect">
            <a:avLst/>
          </a:prstGeom>
        </p:spPr>
      </p:pic>
      <p:sp>
        <p:nvSpPr>
          <p:cNvPr id="8" name="object 8"/>
          <p:cNvSpPr txBox="1"/>
          <p:nvPr/>
        </p:nvSpPr>
        <p:spPr>
          <a:xfrm>
            <a:off x="1685517" y="1583010"/>
            <a:ext cx="1755934" cy="471283"/>
          </a:xfrm>
          <a:prstGeom prst="rect">
            <a:avLst/>
          </a:prstGeom>
        </p:spPr>
        <p:txBody>
          <a:bodyPr vert="horz" wrap="square" lIns="0" tIns="9525" rIns="0" bIns="0" rtlCol="0">
            <a:spAutoFit/>
          </a:bodyPr>
          <a:lstStyle/>
          <a:p>
            <a:pPr marL="9525">
              <a:spcBef>
                <a:spcPts val="75"/>
              </a:spcBef>
              <a:tabLst>
                <a:tab pos="1555909" algn="l"/>
              </a:tabLst>
            </a:pPr>
            <a:r>
              <a:rPr sz="3000" dirty="0">
                <a:latin typeface="Calibri"/>
                <a:cs typeface="Calibri"/>
              </a:rPr>
              <a:t>x	=</a:t>
            </a:r>
            <a:endParaRPr sz="3000">
              <a:latin typeface="Calibri"/>
              <a:cs typeface="Calibri"/>
            </a:endParaRPr>
          </a:p>
        </p:txBody>
      </p:sp>
      <p:sp>
        <p:nvSpPr>
          <p:cNvPr id="12" name="Title 8">
            <a:extLst>
              <a:ext uri="{FF2B5EF4-FFF2-40B4-BE49-F238E27FC236}">
                <a16:creationId xmlns:a16="http://schemas.microsoft.com/office/drawing/2014/main" id="{D0255DF4-A101-6C9C-6911-6AFB322F8814}"/>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pic>
        <p:nvPicPr>
          <p:cNvPr id="2" name="Picture 1" descr="Diagram&#10;&#10;Description automatically generated">
            <a:extLst>
              <a:ext uri="{FF2B5EF4-FFF2-40B4-BE49-F238E27FC236}">
                <a16:creationId xmlns:a16="http://schemas.microsoft.com/office/drawing/2014/main" id="{9853487A-0140-A677-06F3-F8B3A96BD1E2}"/>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6182A491-1B96-87EF-D5F7-A346BFE5F38A}"/>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6BF69CB-6EFD-C9F5-1C60-094E776427C9}"/>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sldNum" sz="quarter" idx="4294967295"/>
          </p:nvPr>
        </p:nvSpPr>
        <p:spPr>
          <a:xfrm>
            <a:off x="7305675" y="6451600"/>
            <a:ext cx="1838325" cy="3302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46555">
              <a:lnSpc>
                <a:spcPts val="1240"/>
              </a:lnSpc>
            </a:pPr>
            <a:fld id="{81D60167-4931-47E6-BA6A-407CBD079E47}" type="slidenum">
              <a:rPr lang="en-US" smtClean="0"/>
              <a:pPr marL="1646555">
                <a:lnSpc>
                  <a:spcPts val="1240"/>
                </a:lnSpc>
              </a:pPr>
              <a:t>64</a:t>
            </a:fld>
            <a:endParaRPr dirty="0"/>
          </a:p>
        </p:txBody>
      </p:sp>
      <p:pic>
        <p:nvPicPr>
          <p:cNvPr id="3" name="object 3"/>
          <p:cNvPicPr/>
          <p:nvPr/>
        </p:nvPicPr>
        <p:blipFill>
          <a:blip r:embed="rId2" cstate="print"/>
          <a:stretch>
            <a:fillRect/>
          </a:stretch>
        </p:blipFill>
        <p:spPr>
          <a:xfrm>
            <a:off x="2026897" y="1341401"/>
            <a:ext cx="1173995" cy="1061292"/>
          </a:xfrm>
          <a:prstGeom prst="rect">
            <a:avLst/>
          </a:prstGeom>
        </p:spPr>
      </p:pic>
      <p:pic>
        <p:nvPicPr>
          <p:cNvPr id="4" name="object 4"/>
          <p:cNvPicPr/>
          <p:nvPr/>
        </p:nvPicPr>
        <p:blipFill>
          <a:blip r:embed="rId3" cstate="print"/>
          <a:stretch>
            <a:fillRect/>
          </a:stretch>
        </p:blipFill>
        <p:spPr>
          <a:xfrm>
            <a:off x="529150" y="1315192"/>
            <a:ext cx="1080420" cy="1117703"/>
          </a:xfrm>
          <a:prstGeom prst="rect">
            <a:avLst/>
          </a:prstGeom>
        </p:spPr>
      </p:pic>
      <p:pic>
        <p:nvPicPr>
          <p:cNvPr id="5" name="object 5"/>
          <p:cNvPicPr/>
          <p:nvPr/>
        </p:nvPicPr>
        <p:blipFill>
          <a:blip r:embed="rId4" cstate="print"/>
          <a:stretch>
            <a:fillRect/>
          </a:stretch>
        </p:blipFill>
        <p:spPr>
          <a:xfrm>
            <a:off x="1857551" y="2820730"/>
            <a:ext cx="1150035" cy="1189720"/>
          </a:xfrm>
          <a:prstGeom prst="rect">
            <a:avLst/>
          </a:prstGeom>
        </p:spPr>
      </p:pic>
      <p:pic>
        <p:nvPicPr>
          <p:cNvPr id="6" name="object 6"/>
          <p:cNvPicPr/>
          <p:nvPr/>
        </p:nvPicPr>
        <p:blipFill>
          <a:blip r:embed="rId5" cstate="print"/>
          <a:stretch>
            <a:fillRect/>
          </a:stretch>
        </p:blipFill>
        <p:spPr>
          <a:xfrm>
            <a:off x="3977748" y="1053661"/>
            <a:ext cx="4325810" cy="3913193"/>
          </a:xfrm>
          <a:prstGeom prst="rect">
            <a:avLst/>
          </a:prstGeom>
        </p:spPr>
      </p:pic>
      <p:sp>
        <p:nvSpPr>
          <p:cNvPr id="7" name="object 7"/>
          <p:cNvSpPr txBox="1"/>
          <p:nvPr/>
        </p:nvSpPr>
        <p:spPr>
          <a:xfrm>
            <a:off x="1737335" y="1583009"/>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8" name="object 8"/>
          <p:cNvSpPr txBox="1"/>
          <p:nvPr/>
        </p:nvSpPr>
        <p:spPr>
          <a:xfrm>
            <a:off x="3186671" y="3112957"/>
            <a:ext cx="516255"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s</a:t>
            </a:r>
            <a:r>
              <a:rPr sz="1200" spc="-4" dirty="0">
                <a:latin typeface="Calibri"/>
                <a:cs typeface="Calibri"/>
              </a:rPr>
              <a:t>o</a:t>
            </a:r>
            <a:r>
              <a:rPr sz="1200" dirty="0">
                <a:latin typeface="Calibri"/>
                <a:cs typeface="Calibri"/>
              </a:rPr>
              <a:t>ft</a:t>
            </a:r>
            <a:r>
              <a:rPr sz="1200" spc="-4" dirty="0">
                <a:latin typeface="Calibri"/>
                <a:cs typeface="Calibri"/>
              </a:rPr>
              <a:t>m</a:t>
            </a:r>
            <a:r>
              <a:rPr sz="1200" spc="-11" dirty="0">
                <a:latin typeface="Calibri"/>
                <a:cs typeface="Calibri"/>
              </a:rPr>
              <a:t>a</a:t>
            </a:r>
            <a:r>
              <a:rPr sz="1200" dirty="0">
                <a:latin typeface="Calibri"/>
                <a:cs typeface="Calibri"/>
              </a:rPr>
              <a:t>x</a:t>
            </a:r>
            <a:endParaRPr sz="1200">
              <a:latin typeface="Calibri"/>
              <a:cs typeface="Calibri"/>
            </a:endParaRPr>
          </a:p>
        </p:txBody>
      </p:sp>
      <p:sp>
        <p:nvSpPr>
          <p:cNvPr id="16" name="Title 8">
            <a:extLst>
              <a:ext uri="{FF2B5EF4-FFF2-40B4-BE49-F238E27FC236}">
                <a16:creationId xmlns:a16="http://schemas.microsoft.com/office/drawing/2014/main" id="{CF5B54DD-544C-B747-51F6-FBA8CBB76A9B}"/>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sp>
        <p:nvSpPr>
          <p:cNvPr id="17" name="文字方塊 74">
            <a:extLst>
              <a:ext uri="{FF2B5EF4-FFF2-40B4-BE49-F238E27FC236}">
                <a16:creationId xmlns:a16="http://schemas.microsoft.com/office/drawing/2014/main" id="{F67CFC33-24AA-EAB3-4711-2BEFE9D1CDFF}"/>
              </a:ext>
            </a:extLst>
          </p:cNvPr>
          <p:cNvSpPr txBox="1"/>
          <p:nvPr/>
        </p:nvSpPr>
        <p:spPr>
          <a:xfrm>
            <a:off x="3977748" y="244619"/>
            <a:ext cx="4325810" cy="646986"/>
          </a:xfrm>
          <a:prstGeom prst="wedgeRoundRectCallout">
            <a:avLst>
              <a:gd name="adj1" fmla="val -52801"/>
              <a:gd name="adj2" fmla="val 33717"/>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Tahoma" panose="020B0604030504040204" pitchFamily="34" charset="0"/>
                <a:ea typeface="Tahoma" panose="020B0604030504040204" pitchFamily="34" charset="0"/>
                <a:cs typeface="Tahoma" panose="020B0604030504040204" pitchFamily="34" charset="0"/>
              </a:rPr>
              <a:t>The effect is more than just pruning out some of the wirings in self-attention block.</a:t>
            </a:r>
          </a:p>
        </p:txBody>
      </p:sp>
      <p:sp>
        <p:nvSpPr>
          <p:cNvPr id="18" name="Right Arrow 17">
            <a:extLst>
              <a:ext uri="{FF2B5EF4-FFF2-40B4-BE49-F238E27FC236}">
                <a16:creationId xmlns:a16="http://schemas.microsoft.com/office/drawing/2014/main" id="{24E99F94-26B4-DBBE-BA75-55A0E5A175B8}"/>
              </a:ext>
            </a:extLst>
          </p:cNvPr>
          <p:cNvSpPr/>
          <p:nvPr/>
        </p:nvSpPr>
        <p:spPr>
          <a:xfrm>
            <a:off x="3143128" y="3315950"/>
            <a:ext cx="653809" cy="150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6AF528-8B0F-785F-4993-10EDE94EDC77}"/>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
        <p:nvSpPr>
          <p:cNvPr id="2" name="文字方塊 74">
            <a:extLst>
              <a:ext uri="{FF2B5EF4-FFF2-40B4-BE49-F238E27FC236}">
                <a16:creationId xmlns:a16="http://schemas.microsoft.com/office/drawing/2014/main" id="{FF0224FF-3304-DAAE-A809-C92A873D75FD}"/>
              </a:ext>
            </a:extLst>
          </p:cNvPr>
          <p:cNvSpPr txBox="1"/>
          <p:nvPr/>
        </p:nvSpPr>
        <p:spPr>
          <a:xfrm>
            <a:off x="5999376" y="2054292"/>
            <a:ext cx="3131011" cy="578882"/>
          </a:xfrm>
          <a:prstGeom prst="wedgeRoundRectCallout">
            <a:avLst>
              <a:gd name="adj1" fmla="val -55875"/>
              <a:gd name="adj2" fmla="val 51730"/>
              <a:gd name="adj3" fmla="val 16667"/>
            </a:avLst>
          </a:prstGeom>
          <a:solidFill>
            <a:schemeClr val="bg2">
              <a:lumMod val="20000"/>
              <a:lumOff val="80000"/>
            </a:schemeClr>
          </a:solidFill>
          <a:ln>
            <a:solidFill>
              <a:schemeClr val="bg2"/>
            </a:solidFill>
          </a:ln>
        </p:spPr>
        <p:txBody>
          <a:bodyPr wrap="square" lIns="0" rIns="0" rtlCol="0">
            <a:spAutoFit/>
          </a:bodyPr>
          <a:lstStyle/>
          <a:p>
            <a:pPr marL="5776" algn="ctr">
              <a:spcBef>
                <a:spcPts val="582"/>
              </a:spcBef>
            </a:pPr>
            <a:r>
              <a:rPr lang="en-US" dirty="0">
                <a:latin typeface="Tahoma" panose="020B0604030504040204" pitchFamily="34" charset="0"/>
                <a:ea typeface="Tahoma" panose="020B0604030504040204" pitchFamily="34" charset="0"/>
                <a:cs typeface="Tahoma" panose="020B0604030504040204" pitchFamily="34" charset="0"/>
              </a:rPr>
              <a:t>This means that the query-3 can look at keys at positions {0, 1, 2, 3}.</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00CC-0BAA-593A-FF4B-5CDFF9E643DD}"/>
              </a:ext>
            </a:extLst>
          </p:cNvPr>
          <p:cNvSpPr>
            <a:spLocks noGrp="1"/>
          </p:cNvSpPr>
          <p:nvPr>
            <p:ph type="title"/>
          </p:nvPr>
        </p:nvSpPr>
        <p:spPr>
          <a:xfrm>
            <a:off x="548639" y="107119"/>
            <a:ext cx="8293331" cy="857542"/>
          </a:xfrm>
        </p:spPr>
        <p:txBody>
          <a:bodyPr/>
          <a:lstStyle/>
          <a:p>
            <a:r>
              <a:rPr lang="en-US" dirty="0"/>
              <a:t>Attention masking: Why Before </a:t>
            </a:r>
            <a:r>
              <a:rPr lang="en-US" dirty="0" err="1"/>
              <a:t>Softmax</a:t>
            </a:r>
            <a:r>
              <a:rPr lang="en-US" dirty="0"/>
              <a:t>? </a:t>
            </a:r>
          </a:p>
        </p:txBody>
      </p:sp>
      <p:sp>
        <p:nvSpPr>
          <p:cNvPr id="3" name="Text Placeholder 2">
            <a:extLst>
              <a:ext uri="{FF2B5EF4-FFF2-40B4-BE49-F238E27FC236}">
                <a16:creationId xmlns:a16="http://schemas.microsoft.com/office/drawing/2014/main" id="{C9DA0C7C-75BD-D138-3A11-CFA91F96FA4A}"/>
              </a:ext>
            </a:extLst>
          </p:cNvPr>
          <p:cNvSpPr>
            <a:spLocks noGrp="1"/>
          </p:cNvSpPr>
          <p:nvPr>
            <p:ph type="body" sz="quarter" idx="16"/>
          </p:nvPr>
        </p:nvSpPr>
        <p:spPr/>
        <p:txBody>
          <a:bodyPr/>
          <a:lstStyle/>
          <a:p>
            <a:r>
              <a:rPr lang="en-US" dirty="0"/>
              <a:t>We applied attention masking before </a:t>
            </a:r>
            <a:r>
              <a:rPr lang="en-US" dirty="0" err="1"/>
              <a:t>softmax</a:t>
            </a:r>
            <a:r>
              <a:rPr lang="en-US" dirty="0"/>
              <a:t>. Why not after? </a:t>
            </a:r>
          </a:p>
          <a:p>
            <a:endParaRPr lang="en-US" dirty="0"/>
          </a:p>
          <a:p>
            <a:endParaRPr lang="en-US" dirty="0"/>
          </a:p>
          <a:p>
            <a:endParaRPr lang="en-US" dirty="0"/>
          </a:p>
          <a:p>
            <a:endParaRPr lang="en-US" dirty="0"/>
          </a:p>
          <a:p>
            <a:endParaRPr lang="en-US" dirty="0"/>
          </a:p>
          <a:p>
            <a:r>
              <a:rPr lang="en-US" dirty="0" err="1"/>
              <a:t>Softmax</a:t>
            </a:r>
            <a:r>
              <a:rPr lang="en-US" dirty="0"/>
              <a:t> normalizes the scores so that it’s a probability. Masking after </a:t>
            </a:r>
            <a:r>
              <a:rPr lang="en-US" dirty="0" err="1"/>
              <a:t>softmax</a:t>
            </a:r>
            <a:r>
              <a:rPr lang="en-US" dirty="0"/>
              <a:t>, would lead to an unnormalized probability distribution. </a:t>
            </a:r>
          </a:p>
          <a:p>
            <a:r>
              <a:rPr lang="en-US" dirty="0"/>
              <a:t>In practice, I (Daniel) suspects applying mask after </a:t>
            </a:r>
            <a:r>
              <a:rPr lang="en-US" dirty="0" err="1"/>
              <a:t>softmax</a:t>
            </a:r>
            <a:r>
              <a:rPr lang="en-US" dirty="0"/>
              <a:t> may just work! </a:t>
            </a:r>
            <a:r>
              <a:rPr lang="en-US" dirty="0">
                <a:sym typeface="Wingdings" pitchFamily="2" charset="2"/>
              </a:rPr>
              <a:t> </a:t>
            </a:r>
            <a:endParaRPr lang="en-US" dirty="0"/>
          </a:p>
        </p:txBody>
      </p:sp>
      <p:pic>
        <p:nvPicPr>
          <p:cNvPr id="4" name="object 3">
            <a:extLst>
              <a:ext uri="{FF2B5EF4-FFF2-40B4-BE49-F238E27FC236}">
                <a16:creationId xmlns:a16="http://schemas.microsoft.com/office/drawing/2014/main" id="{AB1F0242-3830-34F9-A26B-C25423FFE531}"/>
              </a:ext>
            </a:extLst>
          </p:cNvPr>
          <p:cNvPicPr/>
          <p:nvPr/>
        </p:nvPicPr>
        <p:blipFill>
          <a:blip r:embed="rId2" cstate="print"/>
          <a:stretch>
            <a:fillRect/>
          </a:stretch>
        </p:blipFill>
        <p:spPr>
          <a:xfrm>
            <a:off x="2551683" y="1874138"/>
            <a:ext cx="1173995" cy="1061292"/>
          </a:xfrm>
          <a:prstGeom prst="rect">
            <a:avLst/>
          </a:prstGeom>
        </p:spPr>
      </p:pic>
      <p:pic>
        <p:nvPicPr>
          <p:cNvPr id="5" name="object 4">
            <a:extLst>
              <a:ext uri="{FF2B5EF4-FFF2-40B4-BE49-F238E27FC236}">
                <a16:creationId xmlns:a16="http://schemas.microsoft.com/office/drawing/2014/main" id="{59E54F53-0566-32DE-60B4-5F0ACBD5F7F9}"/>
              </a:ext>
            </a:extLst>
          </p:cNvPr>
          <p:cNvPicPr/>
          <p:nvPr/>
        </p:nvPicPr>
        <p:blipFill>
          <a:blip r:embed="rId3" cstate="print"/>
          <a:stretch>
            <a:fillRect/>
          </a:stretch>
        </p:blipFill>
        <p:spPr>
          <a:xfrm>
            <a:off x="1053936" y="1847929"/>
            <a:ext cx="1080420" cy="1117703"/>
          </a:xfrm>
          <a:prstGeom prst="rect">
            <a:avLst/>
          </a:prstGeom>
        </p:spPr>
      </p:pic>
      <p:pic>
        <p:nvPicPr>
          <p:cNvPr id="6" name="object 5">
            <a:extLst>
              <a:ext uri="{FF2B5EF4-FFF2-40B4-BE49-F238E27FC236}">
                <a16:creationId xmlns:a16="http://schemas.microsoft.com/office/drawing/2014/main" id="{118F519C-DBB8-26BE-1154-5752A65D6658}"/>
              </a:ext>
            </a:extLst>
          </p:cNvPr>
          <p:cNvPicPr/>
          <p:nvPr/>
        </p:nvPicPr>
        <p:blipFill>
          <a:blip r:embed="rId4" cstate="print"/>
          <a:stretch>
            <a:fillRect/>
          </a:stretch>
        </p:blipFill>
        <p:spPr>
          <a:xfrm>
            <a:off x="4451768" y="1874138"/>
            <a:ext cx="1012481" cy="1061292"/>
          </a:xfrm>
          <a:prstGeom prst="rect">
            <a:avLst/>
          </a:prstGeom>
        </p:spPr>
      </p:pic>
      <p:pic>
        <p:nvPicPr>
          <p:cNvPr id="7" name="object 6">
            <a:extLst>
              <a:ext uri="{FF2B5EF4-FFF2-40B4-BE49-F238E27FC236}">
                <a16:creationId xmlns:a16="http://schemas.microsoft.com/office/drawing/2014/main" id="{AC663E38-08DA-FA63-9E89-3E6FC1E2B00B}"/>
              </a:ext>
            </a:extLst>
          </p:cNvPr>
          <p:cNvPicPr/>
          <p:nvPr/>
        </p:nvPicPr>
        <p:blipFill>
          <a:blip r:embed="rId5" cstate="print"/>
          <a:stretch>
            <a:fillRect/>
          </a:stretch>
        </p:blipFill>
        <p:spPr>
          <a:xfrm>
            <a:off x="6577017" y="1847929"/>
            <a:ext cx="1080420" cy="1061292"/>
          </a:xfrm>
          <a:prstGeom prst="rect">
            <a:avLst/>
          </a:prstGeom>
        </p:spPr>
      </p:pic>
      <p:sp>
        <p:nvSpPr>
          <p:cNvPr id="8" name="object 7">
            <a:extLst>
              <a:ext uri="{FF2B5EF4-FFF2-40B4-BE49-F238E27FC236}">
                <a16:creationId xmlns:a16="http://schemas.microsoft.com/office/drawing/2014/main" id="{8AA62612-0C6B-6AA8-F62A-CC55A2662EFC}"/>
              </a:ext>
            </a:extLst>
          </p:cNvPr>
          <p:cNvSpPr txBox="1"/>
          <p:nvPr/>
        </p:nvSpPr>
        <p:spPr>
          <a:xfrm>
            <a:off x="2262121" y="2115746"/>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p>
        </p:txBody>
      </p:sp>
      <p:sp>
        <p:nvSpPr>
          <p:cNvPr id="9" name="object 8">
            <a:extLst>
              <a:ext uri="{FF2B5EF4-FFF2-40B4-BE49-F238E27FC236}">
                <a16:creationId xmlns:a16="http://schemas.microsoft.com/office/drawing/2014/main" id="{5FA8EA09-B5FF-EA63-6BB0-ACB38FE640F7}"/>
              </a:ext>
            </a:extLst>
          </p:cNvPr>
          <p:cNvSpPr txBox="1"/>
          <p:nvPr/>
        </p:nvSpPr>
        <p:spPr>
          <a:xfrm>
            <a:off x="5780888" y="2140156"/>
            <a:ext cx="516255"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s</a:t>
            </a:r>
            <a:r>
              <a:rPr sz="1200" spc="-4" dirty="0">
                <a:latin typeface="Calibri"/>
                <a:cs typeface="Calibri"/>
              </a:rPr>
              <a:t>o</a:t>
            </a:r>
            <a:r>
              <a:rPr sz="1200" dirty="0">
                <a:latin typeface="Calibri"/>
                <a:cs typeface="Calibri"/>
              </a:rPr>
              <a:t>ft</a:t>
            </a:r>
            <a:r>
              <a:rPr sz="1200" spc="-4" dirty="0">
                <a:latin typeface="Calibri"/>
                <a:cs typeface="Calibri"/>
              </a:rPr>
              <a:t>m</a:t>
            </a:r>
            <a:r>
              <a:rPr sz="1200" spc="-11" dirty="0">
                <a:latin typeface="Calibri"/>
                <a:cs typeface="Calibri"/>
              </a:rPr>
              <a:t>a</a:t>
            </a:r>
            <a:r>
              <a:rPr sz="1200" dirty="0">
                <a:latin typeface="Calibri"/>
                <a:cs typeface="Calibri"/>
              </a:rPr>
              <a:t>x</a:t>
            </a:r>
            <a:endParaRPr sz="1200">
              <a:latin typeface="Calibri"/>
              <a:cs typeface="Calibri"/>
            </a:endParaRPr>
          </a:p>
        </p:txBody>
      </p:sp>
      <p:sp>
        <p:nvSpPr>
          <p:cNvPr id="10" name="Right Arrow 9">
            <a:extLst>
              <a:ext uri="{FF2B5EF4-FFF2-40B4-BE49-F238E27FC236}">
                <a16:creationId xmlns:a16="http://schemas.microsoft.com/office/drawing/2014/main" id="{91E96466-C2EF-E1F6-4FF7-C43483FF5189}"/>
              </a:ext>
            </a:extLst>
          </p:cNvPr>
          <p:cNvSpPr/>
          <p:nvPr/>
        </p:nvSpPr>
        <p:spPr>
          <a:xfrm>
            <a:off x="5737345" y="2343149"/>
            <a:ext cx="653809" cy="150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7">
            <a:extLst>
              <a:ext uri="{FF2B5EF4-FFF2-40B4-BE49-F238E27FC236}">
                <a16:creationId xmlns:a16="http://schemas.microsoft.com/office/drawing/2014/main" id="{748E3809-26BE-82A3-5C66-550F9D04D9CE}"/>
              </a:ext>
            </a:extLst>
          </p:cNvPr>
          <p:cNvSpPr txBox="1"/>
          <p:nvPr/>
        </p:nvSpPr>
        <p:spPr>
          <a:xfrm>
            <a:off x="4007757" y="2135917"/>
            <a:ext cx="184309" cy="471283"/>
          </a:xfrm>
          <a:prstGeom prst="rect">
            <a:avLst/>
          </a:prstGeom>
        </p:spPr>
        <p:txBody>
          <a:bodyPr vert="horz" wrap="square" lIns="0" tIns="9525" rIns="0" bIns="0" rtlCol="0">
            <a:spAutoFit/>
          </a:bodyPr>
          <a:lstStyle/>
          <a:p>
            <a:pPr marL="9525">
              <a:spcBef>
                <a:spcPts val="75"/>
              </a:spcBef>
            </a:pPr>
            <a:r>
              <a:rPr lang="en-US" sz="3000" dirty="0">
                <a:latin typeface="Calibri"/>
                <a:cs typeface="Calibri"/>
              </a:rPr>
              <a:t>=</a:t>
            </a:r>
            <a:endParaRPr sz="3000" dirty="0">
              <a:latin typeface="Calibri"/>
              <a:cs typeface="Calibri"/>
            </a:endParaRPr>
          </a:p>
        </p:txBody>
      </p:sp>
    </p:spTree>
    <p:extLst>
      <p:ext uri="{BB962C8B-B14F-4D97-AF65-F5344CB8AC3E}">
        <p14:creationId xmlns:p14="http://schemas.microsoft.com/office/powerpoint/2010/main" val="36622242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latin typeface="Calibri"/>
                <a:cs typeface="Calibri"/>
              </a:rPr>
              <a:t>We</a:t>
            </a:r>
            <a:r>
              <a:rPr lang="en-US" sz="1600" spc="-50" dirty="0">
                <a:latin typeface="Calibri"/>
                <a:cs typeface="Calibri"/>
              </a:rPr>
              <a:t> </a:t>
            </a:r>
            <a:r>
              <a:rPr lang="en-US" sz="1600" dirty="0">
                <a:latin typeface="Calibri"/>
                <a:cs typeface="Calibri"/>
              </a:rPr>
              <a:t>need</a:t>
            </a:r>
            <a:r>
              <a:rPr lang="en-US" sz="1600" spc="-50" dirty="0">
                <a:latin typeface="Calibri"/>
                <a:cs typeface="Calibri"/>
              </a:rPr>
              <a:t> </a:t>
            </a:r>
            <a:r>
              <a:rPr lang="en-US" sz="1600" dirty="0">
                <a:latin typeface="Calibri"/>
                <a:cs typeface="Calibri"/>
              </a:rPr>
              <a:t>to</a:t>
            </a:r>
            <a:r>
              <a:rPr lang="en-US" sz="1600" spc="-48" dirty="0">
                <a:latin typeface="Calibri"/>
                <a:cs typeface="Calibri"/>
              </a:rPr>
              <a:t> </a:t>
            </a:r>
            <a:r>
              <a:rPr lang="en-US" sz="1600" b="1" dirty="0">
                <a:latin typeface="Calibri"/>
                <a:cs typeface="Calibri"/>
              </a:rPr>
              <a:t>prevent</a:t>
            </a:r>
            <a:r>
              <a:rPr lang="en-US" sz="1600" b="1" spc="-50" dirty="0">
                <a:latin typeface="Calibri"/>
                <a:cs typeface="Calibri"/>
              </a:rPr>
              <a:t> </a:t>
            </a:r>
            <a:r>
              <a:rPr lang="en-US" sz="1600" b="1" dirty="0">
                <a:latin typeface="Calibri"/>
                <a:cs typeface="Calibri"/>
              </a:rPr>
              <a:t>information</a:t>
            </a:r>
            <a:r>
              <a:rPr lang="en-US" sz="1600" b="1" spc="-50" dirty="0">
                <a:latin typeface="Calibri"/>
                <a:cs typeface="Calibri"/>
              </a:rPr>
              <a:t> </a:t>
            </a:r>
            <a:r>
              <a:rPr lang="en-US" sz="1600" b="1" dirty="0">
                <a:latin typeface="Calibri"/>
                <a:cs typeface="Calibri"/>
              </a:rPr>
              <a:t>leakage</a:t>
            </a:r>
            <a:r>
              <a:rPr lang="en-US" sz="1600" b="1" spc="-48" dirty="0">
                <a:latin typeface="Calibri"/>
                <a:cs typeface="Calibri"/>
              </a:rPr>
              <a:t> </a:t>
            </a:r>
            <a:r>
              <a:rPr lang="en-US" sz="1600" dirty="0">
                <a:latin typeface="Calibri"/>
                <a:cs typeface="Calibri"/>
              </a:rPr>
              <a:t>from</a:t>
            </a:r>
            <a:r>
              <a:rPr lang="en-US" sz="1600" spc="-50" dirty="0">
                <a:latin typeface="Calibri"/>
                <a:cs typeface="Calibri"/>
              </a:rPr>
              <a:t> </a:t>
            </a:r>
            <a:r>
              <a:rPr lang="en-US" sz="1600" dirty="0">
                <a:latin typeface="Calibri"/>
                <a:cs typeface="Calibri"/>
              </a:rPr>
              <a:t>future</a:t>
            </a:r>
            <a:r>
              <a:rPr lang="en-US" sz="1600" spc="-48" dirty="0">
                <a:latin typeface="Calibri"/>
                <a:cs typeface="Calibri"/>
              </a:rPr>
              <a:t> </a:t>
            </a:r>
            <a:r>
              <a:rPr lang="en-US" sz="1600" spc="-5" dirty="0">
                <a:latin typeface="Calibri"/>
                <a:cs typeface="Calibri"/>
              </a:rPr>
              <a:t>tokens! </a:t>
            </a:r>
            <a:r>
              <a:rPr lang="en-US" sz="1600" spc="-9" dirty="0">
                <a:latin typeface="Calibri"/>
                <a:cs typeface="Calibri"/>
              </a:rPr>
              <a:t>How?</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66</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2"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3" cstate="print"/>
          <a:stretch>
            <a:fillRect/>
          </a:stretch>
        </p:blipFill>
        <p:spPr>
          <a:xfrm>
            <a:off x="3423590" y="4240023"/>
            <a:ext cx="150809" cy="471769"/>
          </a:xfrm>
          <a:prstGeom prst="rect">
            <a:avLst/>
          </a:prstGeom>
        </p:spPr>
      </p:pic>
      <p:pic>
        <p:nvPicPr>
          <p:cNvPr id="9" name="object 9"/>
          <p:cNvPicPr/>
          <p:nvPr/>
        </p:nvPicPr>
        <p:blipFill>
          <a:blip r:embed="rId4" cstate="print"/>
          <a:stretch>
            <a:fillRect/>
          </a:stretch>
        </p:blipFill>
        <p:spPr>
          <a:xfrm>
            <a:off x="2960652" y="4242595"/>
            <a:ext cx="150809" cy="471769"/>
          </a:xfrm>
          <a:prstGeom prst="rect">
            <a:avLst/>
          </a:prstGeom>
        </p:spPr>
      </p:pic>
      <p:pic>
        <p:nvPicPr>
          <p:cNvPr id="10" name="object 10"/>
          <p:cNvPicPr/>
          <p:nvPr/>
        </p:nvPicPr>
        <p:blipFill>
          <a:blip r:embed="rId4" cstate="print"/>
          <a:stretch>
            <a:fillRect/>
          </a:stretch>
        </p:blipFill>
        <p:spPr>
          <a:xfrm>
            <a:off x="3989280" y="4235087"/>
            <a:ext cx="150809" cy="471769"/>
          </a:xfrm>
          <a:prstGeom prst="rect">
            <a:avLst/>
          </a:prstGeom>
        </p:spPr>
      </p:pic>
      <p:pic>
        <p:nvPicPr>
          <p:cNvPr id="11" name="object 11"/>
          <p:cNvPicPr/>
          <p:nvPr/>
        </p:nvPicPr>
        <p:blipFill>
          <a:blip r:embed="rId5" cstate="print"/>
          <a:stretch>
            <a:fillRect/>
          </a:stretch>
        </p:blipFill>
        <p:spPr>
          <a:xfrm>
            <a:off x="4600021" y="4240023"/>
            <a:ext cx="150808" cy="471769"/>
          </a:xfrm>
          <a:prstGeom prst="rect">
            <a:avLst/>
          </a:prstGeom>
        </p:spPr>
      </p:pic>
      <p:pic>
        <p:nvPicPr>
          <p:cNvPr id="12" name="object 12"/>
          <p:cNvPicPr/>
          <p:nvPr/>
        </p:nvPicPr>
        <p:blipFill>
          <a:blip r:embed="rId6" cstate="print"/>
          <a:stretch>
            <a:fillRect/>
          </a:stretch>
        </p:blipFill>
        <p:spPr>
          <a:xfrm>
            <a:off x="5210759" y="4240232"/>
            <a:ext cx="150808" cy="471769"/>
          </a:xfrm>
          <a:prstGeom prst="rect">
            <a:avLst/>
          </a:prstGeom>
        </p:spPr>
      </p:pic>
      <p:pic>
        <p:nvPicPr>
          <p:cNvPr id="13" name="object 13"/>
          <p:cNvPicPr/>
          <p:nvPr/>
        </p:nvPicPr>
        <p:blipFill>
          <a:blip r:embed="rId7" cstate="print"/>
          <a:stretch>
            <a:fillRect/>
          </a:stretch>
        </p:blipFill>
        <p:spPr>
          <a:xfrm>
            <a:off x="5869981" y="4242595"/>
            <a:ext cx="150808" cy="471769"/>
          </a:xfrm>
          <a:prstGeom prst="rect">
            <a:avLst/>
          </a:prstGeom>
        </p:spPr>
      </p:pic>
      <p:pic>
        <p:nvPicPr>
          <p:cNvPr id="14" name="object 14"/>
          <p:cNvPicPr/>
          <p:nvPr/>
        </p:nvPicPr>
        <p:blipFill>
          <a:blip r:embed="rId8" cstate="print"/>
          <a:stretch>
            <a:fillRect/>
          </a:stretch>
        </p:blipFill>
        <p:spPr>
          <a:xfrm>
            <a:off x="3427232" y="2830000"/>
            <a:ext cx="150809" cy="471769"/>
          </a:xfrm>
          <a:prstGeom prst="rect">
            <a:avLst/>
          </a:prstGeom>
        </p:spPr>
      </p:pic>
      <p:pic>
        <p:nvPicPr>
          <p:cNvPr id="15" name="object 15"/>
          <p:cNvPicPr/>
          <p:nvPr/>
        </p:nvPicPr>
        <p:blipFill>
          <a:blip r:embed="rId9" cstate="print"/>
          <a:stretch>
            <a:fillRect/>
          </a:stretch>
        </p:blipFill>
        <p:spPr>
          <a:xfrm>
            <a:off x="2913761" y="2832544"/>
            <a:ext cx="150809" cy="471769"/>
          </a:xfrm>
          <a:prstGeom prst="rect">
            <a:avLst/>
          </a:prstGeom>
        </p:spPr>
      </p:pic>
      <p:pic>
        <p:nvPicPr>
          <p:cNvPr id="16" name="object 16"/>
          <p:cNvPicPr/>
          <p:nvPr/>
        </p:nvPicPr>
        <p:blipFill>
          <a:blip r:embed="rId10" cstate="print"/>
          <a:stretch>
            <a:fillRect/>
          </a:stretch>
        </p:blipFill>
        <p:spPr>
          <a:xfrm>
            <a:off x="3985125" y="2829793"/>
            <a:ext cx="150809" cy="471769"/>
          </a:xfrm>
          <a:prstGeom prst="rect">
            <a:avLst/>
          </a:prstGeom>
        </p:spPr>
      </p:pic>
      <p:pic>
        <p:nvPicPr>
          <p:cNvPr id="17" name="object 17"/>
          <p:cNvPicPr/>
          <p:nvPr/>
        </p:nvPicPr>
        <p:blipFill>
          <a:blip r:embed="rId11" cstate="print"/>
          <a:stretch>
            <a:fillRect/>
          </a:stretch>
        </p:blipFill>
        <p:spPr>
          <a:xfrm>
            <a:off x="4584096" y="2829793"/>
            <a:ext cx="150808" cy="471769"/>
          </a:xfrm>
          <a:prstGeom prst="rect">
            <a:avLst/>
          </a:prstGeom>
        </p:spPr>
      </p:pic>
      <p:pic>
        <p:nvPicPr>
          <p:cNvPr id="18" name="object 18"/>
          <p:cNvPicPr/>
          <p:nvPr/>
        </p:nvPicPr>
        <p:blipFill>
          <a:blip r:embed="rId12" cstate="print"/>
          <a:stretch>
            <a:fillRect/>
          </a:stretch>
        </p:blipFill>
        <p:spPr>
          <a:xfrm>
            <a:off x="5216438" y="2829999"/>
            <a:ext cx="150808" cy="471769"/>
          </a:xfrm>
          <a:prstGeom prst="rect">
            <a:avLst/>
          </a:prstGeom>
        </p:spPr>
      </p:pic>
      <p:pic>
        <p:nvPicPr>
          <p:cNvPr id="19" name="object 19"/>
          <p:cNvPicPr/>
          <p:nvPr/>
        </p:nvPicPr>
        <p:blipFill>
          <a:blip r:embed="rId13"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E4F813BC-939E-6AF1-4644-7430EBC8A911}"/>
              </a:ext>
            </a:extLst>
          </p:cNvPr>
          <p:cNvSpPr txBox="1"/>
          <p:nvPr/>
        </p:nvSpPr>
        <p:spPr>
          <a:xfrm>
            <a:off x="4734904"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spTree>
    <p:extLst>
      <p:ext uri="{BB962C8B-B14F-4D97-AF65-F5344CB8AC3E}">
        <p14:creationId xmlns:p14="http://schemas.microsoft.com/office/powerpoint/2010/main" val="18369794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947F6-FBA7-E920-84EF-9FF17D838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54205-DC75-F00A-73E5-F73501AF102E}"/>
              </a:ext>
            </a:extLst>
          </p:cNvPr>
          <p:cNvSpPr>
            <a:spLocks noGrp="1"/>
          </p:cNvSpPr>
          <p:nvPr>
            <p:ph type="title"/>
          </p:nvPr>
        </p:nvSpPr>
        <p:spPr/>
        <p:txBody>
          <a:bodyPr/>
          <a:lstStyle/>
          <a:p>
            <a:r>
              <a:rPr lang="en-US" dirty="0"/>
              <a:t>Quiz: attention masking</a:t>
            </a:r>
          </a:p>
        </p:txBody>
      </p:sp>
      <p:sp>
        <p:nvSpPr>
          <p:cNvPr id="3" name="Text Placeholder 2">
            <a:extLst>
              <a:ext uri="{FF2B5EF4-FFF2-40B4-BE49-F238E27FC236}">
                <a16:creationId xmlns:a16="http://schemas.microsoft.com/office/drawing/2014/main" id="{5C305F13-3BE8-A048-3FE4-83577EAABFB7}"/>
              </a:ext>
            </a:extLst>
          </p:cNvPr>
          <p:cNvSpPr>
            <a:spLocks noGrp="1"/>
          </p:cNvSpPr>
          <p:nvPr>
            <p:ph type="body" sz="quarter" idx="16"/>
          </p:nvPr>
        </p:nvSpPr>
        <p:spPr/>
        <p:txBody>
          <a:bodyPr/>
          <a:lstStyle/>
          <a:p>
            <a:r>
              <a:rPr lang="en-US" sz="1800" dirty="0">
                <a:effectLst/>
              </a:rPr>
              <a:t>What’s the point of attention masking during training? </a:t>
            </a:r>
            <a:endParaRPr lang="en-US" dirty="0">
              <a:effectLst/>
            </a:endParaRPr>
          </a:p>
          <a:p>
            <a:pPr lvl="1"/>
            <a:r>
              <a:rPr lang="en-US" dirty="0"/>
              <a:t>A. speeds up training by reducing the number of computations performed.</a:t>
            </a:r>
          </a:p>
          <a:p>
            <a:pPr lvl="1"/>
            <a:r>
              <a:rPr lang="en-US" dirty="0"/>
              <a:t>B. prevents accessing future tokens, ensuring that predictions are based only on past and present information.</a:t>
            </a:r>
          </a:p>
          <a:p>
            <a:pPr lvl="1"/>
            <a:r>
              <a:rPr lang="en-US" dirty="0"/>
              <a:t>C. selectively highlights important tokens in the input, thereby enhancing attention mechanism.</a:t>
            </a:r>
            <a:endParaRPr lang="en-US" sz="1800" dirty="0">
              <a:effectLst/>
            </a:endParaRPr>
          </a:p>
        </p:txBody>
      </p:sp>
    </p:spTree>
    <p:extLst>
      <p:ext uri="{BB962C8B-B14F-4D97-AF65-F5344CB8AC3E}">
        <p14:creationId xmlns:p14="http://schemas.microsoft.com/office/powerpoint/2010/main" val="3632931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B14F-042B-645C-65F4-8338B6541C65}"/>
              </a:ext>
            </a:extLst>
          </p:cNvPr>
          <p:cNvSpPr>
            <a:spLocks noGrp="1"/>
          </p:cNvSpPr>
          <p:nvPr>
            <p:ph type="title"/>
          </p:nvPr>
        </p:nvSpPr>
        <p:spPr/>
        <p:txBody>
          <a:bodyPr/>
          <a:lstStyle/>
          <a:p>
            <a:r>
              <a:rPr lang="en-US" dirty="0"/>
              <a:t>Summary: A Decoder-only Transformer</a:t>
            </a:r>
          </a:p>
        </p:txBody>
      </p:sp>
      <p:sp>
        <p:nvSpPr>
          <p:cNvPr id="3" name="Text Placeholder 2">
            <a:extLst>
              <a:ext uri="{FF2B5EF4-FFF2-40B4-BE49-F238E27FC236}">
                <a16:creationId xmlns:a16="http://schemas.microsoft.com/office/drawing/2014/main" id="{2EDF6EF6-A3F0-CBFA-F7BC-EE1CE87E9BEB}"/>
              </a:ext>
            </a:extLst>
          </p:cNvPr>
          <p:cNvSpPr>
            <a:spLocks noGrp="1"/>
          </p:cNvSpPr>
          <p:nvPr>
            <p:ph type="body" sz="quarter" idx="16"/>
          </p:nvPr>
        </p:nvSpPr>
        <p:spPr/>
        <p:txBody>
          <a:bodyPr/>
          <a:lstStyle/>
          <a:p>
            <a:r>
              <a:rPr lang="en-US" sz="1800" dirty="0"/>
              <a:t>This is a very generic Transformer! </a:t>
            </a:r>
          </a:p>
          <a:p>
            <a:r>
              <a:rPr lang="en-US" sz="1800" dirty="0"/>
              <a:t>We will implement this in HW5 to build a simple Transformer Language Model!! </a:t>
            </a:r>
          </a:p>
          <a:p>
            <a:pPr marL="0" indent="0">
              <a:buNone/>
            </a:pPr>
            <a:r>
              <a:rPr lang="en-US" sz="1800" dirty="0"/>
              <a:t> </a:t>
            </a:r>
          </a:p>
          <a:p>
            <a:endParaRPr lang="en-US" sz="1800" dirty="0"/>
          </a:p>
          <a:p>
            <a:r>
              <a:rPr lang="en-US" sz="1800" dirty="0"/>
              <a:t>What we saw was only a subset of the most general Transformer.</a:t>
            </a:r>
          </a:p>
          <a:p>
            <a:r>
              <a:rPr lang="en-US" sz="1800" b="1" dirty="0"/>
              <a:t>Next: </a:t>
            </a:r>
            <a:r>
              <a:rPr lang="en-US" sz="1800" dirty="0"/>
              <a:t>The full Transformer architecture</a:t>
            </a:r>
          </a:p>
          <a:p>
            <a:pPr marL="342900" lvl="1" indent="0">
              <a:buNone/>
            </a:pPr>
            <a:r>
              <a:rPr lang="en-US" sz="1800" dirty="0"/>
              <a:t> </a:t>
            </a:r>
          </a:p>
        </p:txBody>
      </p:sp>
    </p:spTree>
    <p:extLst>
      <p:ext uri="{BB962C8B-B14F-4D97-AF65-F5344CB8AC3E}">
        <p14:creationId xmlns:p14="http://schemas.microsoft.com/office/powerpoint/2010/main" val="1739501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lstStyle/>
          <a:p>
            <a:pPr algn="ctr"/>
            <a:r>
              <a:rPr lang="en-US" sz="6000" dirty="0"/>
              <a:t>Transformer Architectural Variants  </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880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3FB8C-984D-4963-B21F-E3CA415E94CA}"/>
              </a:ext>
            </a:extLst>
          </p:cNvPr>
          <p:cNvSpPr>
            <a:spLocks noGrp="1"/>
          </p:cNvSpPr>
          <p:nvPr>
            <p:ph type="title"/>
          </p:nvPr>
        </p:nvSpPr>
        <p:spPr/>
        <p:txBody>
          <a:bodyPr>
            <a:normAutofit/>
          </a:bodyPr>
          <a:lstStyle/>
          <a:p>
            <a:r>
              <a:rPr lang="en-US" altLang="zh-TW" dirty="0"/>
              <a:t>Self-Attention </a:t>
            </a:r>
            <a:endParaRPr lang="zh-TW" altLang="en-US" dirty="0"/>
          </a:p>
        </p:txBody>
      </p:sp>
      <p:sp>
        <p:nvSpPr>
          <p:cNvPr id="76" name="Text Placeholder 75">
            <a:extLst>
              <a:ext uri="{FF2B5EF4-FFF2-40B4-BE49-F238E27FC236}">
                <a16:creationId xmlns:a16="http://schemas.microsoft.com/office/drawing/2014/main" id="{FE11F6A6-F731-DD0D-AB82-EFEABD6DB9F0}"/>
              </a:ext>
            </a:extLst>
          </p:cNvPr>
          <p:cNvSpPr>
            <a:spLocks noGrp="1"/>
          </p:cNvSpPr>
          <p:nvPr>
            <p:ph type="body" sz="quarter" idx="16"/>
          </p:nvPr>
        </p:nvSpPr>
        <p:spPr/>
        <p:txBody>
          <a:bodyPr/>
          <a:lstStyle/>
          <a:p>
            <a:endParaRPr lang="en-US"/>
          </a:p>
        </p:txBody>
      </p:sp>
      <p:sp>
        <p:nvSpPr>
          <p:cNvPr id="4" name="矩形: 圓角 3">
            <a:extLst>
              <a:ext uri="{FF2B5EF4-FFF2-40B4-BE49-F238E27FC236}">
                <a16:creationId xmlns:a16="http://schemas.microsoft.com/office/drawing/2014/main" id="{3E9250DF-67B9-43FE-BC69-D7093EC1DF49}"/>
              </a:ext>
            </a:extLst>
          </p:cNvPr>
          <p:cNvSpPr/>
          <p:nvPr/>
        </p:nvSpPr>
        <p:spPr>
          <a:xfrm>
            <a:off x="1282417" y="2352642"/>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 name="矩形 4">
            <a:extLst>
              <a:ext uri="{FF2B5EF4-FFF2-40B4-BE49-F238E27FC236}">
                <a16:creationId xmlns:a16="http://schemas.microsoft.com/office/drawing/2014/main" id="{3061AA40-0C40-4145-B10C-584381E759A6}"/>
              </a:ext>
            </a:extLst>
          </p:cNvPr>
          <p:cNvSpPr/>
          <p:nvPr/>
        </p:nvSpPr>
        <p:spPr>
          <a:xfrm>
            <a:off x="1546607" y="2652850"/>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 name="矩形 5">
            <a:extLst>
              <a:ext uri="{FF2B5EF4-FFF2-40B4-BE49-F238E27FC236}">
                <a16:creationId xmlns:a16="http://schemas.microsoft.com/office/drawing/2014/main" id="{2B627B6D-685E-4479-BB18-DD62B8954325}"/>
              </a:ext>
            </a:extLst>
          </p:cNvPr>
          <p:cNvSpPr/>
          <p:nvPr/>
        </p:nvSpPr>
        <p:spPr>
          <a:xfrm>
            <a:off x="2265801"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7" name="直線單箭頭接點 6">
            <a:extLst>
              <a:ext uri="{FF2B5EF4-FFF2-40B4-BE49-F238E27FC236}">
                <a16:creationId xmlns:a16="http://schemas.microsoft.com/office/drawing/2014/main" id="{655EE695-B313-4655-B252-4909E63362D8}"/>
              </a:ext>
            </a:extLst>
          </p:cNvPr>
          <p:cNvCxnSpPr>
            <a:cxnSpLocks/>
          </p:cNvCxnSpPr>
          <p:nvPr/>
        </p:nvCxnSpPr>
        <p:spPr>
          <a:xfrm>
            <a:off x="1906582"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D56C811B-907C-412A-A715-55C40C69B696}"/>
              </a:ext>
            </a:extLst>
          </p:cNvPr>
          <p:cNvCxnSpPr>
            <a:cxnSpLocks/>
          </p:cNvCxnSpPr>
          <p:nvPr/>
        </p:nvCxnSpPr>
        <p:spPr>
          <a:xfrm flipV="1">
            <a:off x="1718588"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5F51F48-A2FE-416A-8A40-32B02FA9966E}"/>
              </a:ext>
            </a:extLst>
          </p:cNvPr>
          <p:cNvSpPr/>
          <p:nvPr/>
        </p:nvSpPr>
        <p:spPr>
          <a:xfrm>
            <a:off x="2987609"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0" name="直線單箭頭接點 9">
            <a:extLst>
              <a:ext uri="{FF2B5EF4-FFF2-40B4-BE49-F238E27FC236}">
                <a16:creationId xmlns:a16="http://schemas.microsoft.com/office/drawing/2014/main" id="{9E85643C-A117-47AA-9430-C9178A301A6B}"/>
              </a:ext>
            </a:extLst>
          </p:cNvPr>
          <p:cNvCxnSpPr>
            <a:cxnSpLocks/>
          </p:cNvCxnSpPr>
          <p:nvPr/>
        </p:nvCxnSpPr>
        <p:spPr>
          <a:xfrm>
            <a:off x="2628390"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6277FD3-9D96-42EC-82C6-0780D0D801DE}"/>
              </a:ext>
            </a:extLst>
          </p:cNvPr>
          <p:cNvSpPr/>
          <p:nvPr/>
        </p:nvSpPr>
        <p:spPr>
          <a:xfrm>
            <a:off x="3726287"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2" name="直線單箭頭接點 11">
            <a:extLst>
              <a:ext uri="{FF2B5EF4-FFF2-40B4-BE49-F238E27FC236}">
                <a16:creationId xmlns:a16="http://schemas.microsoft.com/office/drawing/2014/main" id="{100A86E6-5EBF-4E99-97BD-D303D62AC394}"/>
              </a:ext>
            </a:extLst>
          </p:cNvPr>
          <p:cNvCxnSpPr>
            <a:cxnSpLocks/>
          </p:cNvCxnSpPr>
          <p:nvPr/>
        </p:nvCxnSpPr>
        <p:spPr>
          <a:xfrm>
            <a:off x="3367068"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BAA3F77-A2E4-459D-98E0-1EC573BA3AB6}"/>
              </a:ext>
            </a:extLst>
          </p:cNvPr>
          <p:cNvCxnSpPr>
            <a:cxnSpLocks/>
          </p:cNvCxnSpPr>
          <p:nvPr/>
        </p:nvCxnSpPr>
        <p:spPr>
          <a:xfrm flipH="1">
            <a:off x="1892288"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B9A8D87-C074-4138-B7F7-22EE40AE67A3}"/>
              </a:ext>
            </a:extLst>
          </p:cNvPr>
          <p:cNvCxnSpPr>
            <a:cxnSpLocks/>
          </p:cNvCxnSpPr>
          <p:nvPr/>
        </p:nvCxnSpPr>
        <p:spPr>
          <a:xfrm flipH="1">
            <a:off x="2614096"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EF0965-BCF1-48DB-A931-B370B5E98375}"/>
              </a:ext>
            </a:extLst>
          </p:cNvPr>
          <p:cNvCxnSpPr>
            <a:cxnSpLocks/>
          </p:cNvCxnSpPr>
          <p:nvPr/>
        </p:nvCxnSpPr>
        <p:spPr>
          <a:xfrm flipH="1">
            <a:off x="3352774"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13B38B-B195-4199-941D-EBBE178DC86B}"/>
              </a:ext>
            </a:extLst>
          </p:cNvPr>
          <p:cNvSpPr/>
          <p:nvPr/>
        </p:nvSpPr>
        <p:spPr>
          <a:xfrm>
            <a:off x="1553682" y="3716592"/>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7" name="矩形 16">
            <a:extLst>
              <a:ext uri="{FF2B5EF4-FFF2-40B4-BE49-F238E27FC236}">
                <a16:creationId xmlns:a16="http://schemas.microsoft.com/office/drawing/2014/main" id="{59BC3CA3-1964-4507-B412-847DFE907D40}"/>
              </a:ext>
            </a:extLst>
          </p:cNvPr>
          <p:cNvSpPr/>
          <p:nvPr/>
        </p:nvSpPr>
        <p:spPr>
          <a:xfrm>
            <a:off x="2272875"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8" name="矩形 17">
            <a:extLst>
              <a:ext uri="{FF2B5EF4-FFF2-40B4-BE49-F238E27FC236}">
                <a16:creationId xmlns:a16="http://schemas.microsoft.com/office/drawing/2014/main" id="{C5F84609-E44E-4094-B416-6B453341C8D7}"/>
              </a:ext>
            </a:extLst>
          </p:cNvPr>
          <p:cNvSpPr/>
          <p:nvPr/>
        </p:nvSpPr>
        <p:spPr>
          <a:xfrm>
            <a:off x="2994684"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9" name="矩形 18">
            <a:extLst>
              <a:ext uri="{FF2B5EF4-FFF2-40B4-BE49-F238E27FC236}">
                <a16:creationId xmlns:a16="http://schemas.microsoft.com/office/drawing/2014/main" id="{BA6A2A10-0D3C-4280-B698-334BD45EA664}"/>
              </a:ext>
            </a:extLst>
          </p:cNvPr>
          <p:cNvSpPr/>
          <p:nvPr/>
        </p:nvSpPr>
        <p:spPr>
          <a:xfrm>
            <a:off x="3733362"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7798F3A-C081-4CB3-9F2E-374D976ADC92}"/>
                  </a:ext>
                </a:extLst>
              </p:cNvPr>
              <p:cNvSpPr txBox="1"/>
              <p:nvPr/>
            </p:nvSpPr>
            <p:spPr>
              <a:xfrm>
                <a:off x="3639608" y="378221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19">
                <a:extLst>
                  <a:ext uri="{FF2B5EF4-FFF2-40B4-BE49-F238E27FC236}">
                    <a16:creationId xmlns:a16="http://schemas.microsoft.com/office/drawing/2014/main" id="{07798F3A-C081-4CB3-9F2E-374D976ADC92}"/>
                  </a:ext>
                </a:extLst>
              </p:cNvPr>
              <p:cNvSpPr txBox="1">
                <a:spLocks noRot="1" noChangeAspect="1" noMove="1" noResize="1" noEditPoints="1" noAdjustHandles="1" noChangeArrowheads="1" noChangeShapeType="1" noTextEdit="1"/>
              </p:cNvSpPr>
              <p:nvPr/>
            </p:nvSpPr>
            <p:spPr>
              <a:xfrm>
                <a:off x="3639608" y="3782213"/>
                <a:ext cx="536371"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E3CD3E3-901D-49C1-A459-29AF2B3F5FB2}"/>
                  </a:ext>
                </a:extLst>
              </p:cNvPr>
              <p:cNvSpPr txBox="1"/>
              <p:nvPr/>
            </p:nvSpPr>
            <p:spPr>
              <a:xfrm>
                <a:off x="2907459" y="378777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1" name="文字方塊 20">
                <a:extLst>
                  <a:ext uri="{FF2B5EF4-FFF2-40B4-BE49-F238E27FC236}">
                    <a16:creationId xmlns:a16="http://schemas.microsoft.com/office/drawing/2014/main" id="{8E3CD3E3-901D-49C1-A459-29AF2B3F5FB2}"/>
                  </a:ext>
                </a:extLst>
              </p:cNvPr>
              <p:cNvSpPr txBox="1">
                <a:spLocks noRot="1" noChangeAspect="1" noMove="1" noResize="1" noEditPoints="1" noAdjustHandles="1" noChangeArrowheads="1" noChangeShapeType="1" noTextEdit="1"/>
              </p:cNvSpPr>
              <p:nvPr/>
            </p:nvSpPr>
            <p:spPr>
              <a:xfrm>
                <a:off x="2907459" y="3787772"/>
                <a:ext cx="53637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1165CE37-B6AC-4A14-BC12-7C2EEC81801B}"/>
                  </a:ext>
                </a:extLst>
              </p:cNvPr>
              <p:cNvSpPr txBox="1"/>
              <p:nvPr/>
            </p:nvSpPr>
            <p:spPr>
              <a:xfrm>
                <a:off x="2185650" y="38022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21">
                <a:extLst>
                  <a:ext uri="{FF2B5EF4-FFF2-40B4-BE49-F238E27FC236}">
                    <a16:creationId xmlns:a16="http://schemas.microsoft.com/office/drawing/2014/main" id="{1165CE37-B6AC-4A14-BC12-7C2EEC81801B}"/>
                  </a:ext>
                </a:extLst>
              </p:cNvPr>
              <p:cNvSpPr txBox="1">
                <a:spLocks noRot="1" noChangeAspect="1" noMove="1" noResize="1" noEditPoints="1" noAdjustHandles="1" noChangeArrowheads="1" noChangeShapeType="1" noTextEdit="1"/>
              </p:cNvSpPr>
              <p:nvPr/>
            </p:nvSpPr>
            <p:spPr>
              <a:xfrm>
                <a:off x="2185650" y="3802273"/>
                <a:ext cx="5363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29F31CE-5C54-408B-A93A-6174B055F120}"/>
                  </a:ext>
                </a:extLst>
              </p:cNvPr>
              <p:cNvSpPr txBox="1"/>
              <p:nvPr/>
            </p:nvSpPr>
            <p:spPr>
              <a:xfrm>
                <a:off x="1480551" y="376853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3" name="文字方塊 22">
                <a:extLst>
                  <a:ext uri="{FF2B5EF4-FFF2-40B4-BE49-F238E27FC236}">
                    <a16:creationId xmlns:a16="http://schemas.microsoft.com/office/drawing/2014/main" id="{729F31CE-5C54-408B-A93A-6174B055F120}"/>
                  </a:ext>
                </a:extLst>
              </p:cNvPr>
              <p:cNvSpPr txBox="1">
                <a:spLocks noRot="1" noChangeAspect="1" noMove="1" noResize="1" noEditPoints="1" noAdjustHandles="1" noChangeArrowheads="1" noChangeShapeType="1" noTextEdit="1"/>
              </p:cNvSpPr>
              <p:nvPr/>
            </p:nvSpPr>
            <p:spPr>
              <a:xfrm>
                <a:off x="1480551" y="3768536"/>
                <a:ext cx="536371" cy="369332"/>
              </a:xfrm>
              <a:prstGeom prst="rect">
                <a:avLst/>
              </a:prstGeom>
              <a:blipFill>
                <a:blip r:embed="rId5"/>
                <a:stretch>
                  <a:fillRect/>
                </a:stretch>
              </a:blipFill>
            </p:spPr>
            <p:txBody>
              <a:bodyPr/>
              <a:lstStyle/>
              <a:p>
                <a:r>
                  <a:rPr lang="en-US">
                    <a:noFill/>
                  </a:rPr>
                  <a:t> </a:t>
                </a:r>
              </a:p>
            </p:txBody>
          </p:sp>
        </mc:Fallback>
      </mc:AlternateContent>
      <p:sp>
        <p:nvSpPr>
          <p:cNvPr id="24" name="矩形 23">
            <a:extLst>
              <a:ext uri="{FF2B5EF4-FFF2-40B4-BE49-F238E27FC236}">
                <a16:creationId xmlns:a16="http://schemas.microsoft.com/office/drawing/2014/main" id="{A553CA31-ADC6-425C-9409-9C672582BA47}"/>
              </a:ext>
            </a:extLst>
          </p:cNvPr>
          <p:cNvSpPr/>
          <p:nvPr/>
        </p:nvSpPr>
        <p:spPr>
          <a:xfrm>
            <a:off x="1552972" y="164495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5" name="矩形 24">
            <a:extLst>
              <a:ext uri="{FF2B5EF4-FFF2-40B4-BE49-F238E27FC236}">
                <a16:creationId xmlns:a16="http://schemas.microsoft.com/office/drawing/2014/main" id="{9BA2E584-D8E6-450E-8D69-AA2E9C347FEB}"/>
              </a:ext>
            </a:extLst>
          </p:cNvPr>
          <p:cNvSpPr/>
          <p:nvPr/>
        </p:nvSpPr>
        <p:spPr>
          <a:xfrm>
            <a:off x="2272165"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6" name="矩形 25">
            <a:extLst>
              <a:ext uri="{FF2B5EF4-FFF2-40B4-BE49-F238E27FC236}">
                <a16:creationId xmlns:a16="http://schemas.microsoft.com/office/drawing/2014/main" id="{63C2A8DD-F3DD-4392-9611-2BC349BF92DC}"/>
              </a:ext>
            </a:extLst>
          </p:cNvPr>
          <p:cNvSpPr/>
          <p:nvPr/>
        </p:nvSpPr>
        <p:spPr>
          <a:xfrm>
            <a:off x="2993973"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7" name="矩形 26">
            <a:extLst>
              <a:ext uri="{FF2B5EF4-FFF2-40B4-BE49-F238E27FC236}">
                <a16:creationId xmlns:a16="http://schemas.microsoft.com/office/drawing/2014/main" id="{453F3093-E03A-4604-85A7-4447BB6DAEDF}"/>
              </a:ext>
            </a:extLst>
          </p:cNvPr>
          <p:cNvSpPr/>
          <p:nvPr/>
        </p:nvSpPr>
        <p:spPr>
          <a:xfrm>
            <a:off x="3732651"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9DA9D49-8AF4-42E6-ACAA-7BBA36A6D27D}"/>
                  </a:ext>
                </a:extLst>
              </p:cNvPr>
              <p:cNvSpPr txBox="1"/>
              <p:nvPr/>
            </p:nvSpPr>
            <p:spPr>
              <a:xfrm>
                <a:off x="3638898" y="171057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27">
                <a:extLst>
                  <a:ext uri="{FF2B5EF4-FFF2-40B4-BE49-F238E27FC236}">
                    <a16:creationId xmlns:a16="http://schemas.microsoft.com/office/drawing/2014/main" id="{79DA9D49-8AF4-42E6-ACAA-7BBA36A6D27D}"/>
                  </a:ext>
                </a:extLst>
              </p:cNvPr>
              <p:cNvSpPr txBox="1">
                <a:spLocks noRot="1" noChangeAspect="1" noMove="1" noResize="1" noEditPoints="1" noAdjustHandles="1" noChangeArrowheads="1" noChangeShapeType="1" noTextEdit="1"/>
              </p:cNvSpPr>
              <p:nvPr/>
            </p:nvSpPr>
            <p:spPr>
              <a:xfrm>
                <a:off x="3638898" y="1710570"/>
                <a:ext cx="53637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C2F8E26-D94E-4BC5-9453-1FAA7854E1F2}"/>
                  </a:ext>
                </a:extLst>
              </p:cNvPr>
              <p:cNvSpPr txBox="1"/>
              <p:nvPr/>
            </p:nvSpPr>
            <p:spPr>
              <a:xfrm>
                <a:off x="2906748" y="171612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9" name="文字方塊 28">
                <a:extLst>
                  <a:ext uri="{FF2B5EF4-FFF2-40B4-BE49-F238E27FC236}">
                    <a16:creationId xmlns:a16="http://schemas.microsoft.com/office/drawing/2014/main" id="{EC2F8E26-D94E-4BC5-9453-1FAA7854E1F2}"/>
                  </a:ext>
                </a:extLst>
              </p:cNvPr>
              <p:cNvSpPr txBox="1">
                <a:spLocks noRot="1" noChangeAspect="1" noMove="1" noResize="1" noEditPoints="1" noAdjustHandles="1" noChangeArrowheads="1" noChangeShapeType="1" noTextEdit="1"/>
              </p:cNvSpPr>
              <p:nvPr/>
            </p:nvSpPr>
            <p:spPr>
              <a:xfrm>
                <a:off x="2906748" y="1716129"/>
                <a:ext cx="53637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A5BC32B7-7EE3-497C-8A3D-54EB5749023D}"/>
                  </a:ext>
                </a:extLst>
              </p:cNvPr>
              <p:cNvSpPr txBox="1"/>
              <p:nvPr/>
            </p:nvSpPr>
            <p:spPr>
              <a:xfrm>
                <a:off x="2184940" y="17306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29">
                <a:extLst>
                  <a:ext uri="{FF2B5EF4-FFF2-40B4-BE49-F238E27FC236}">
                    <a16:creationId xmlns:a16="http://schemas.microsoft.com/office/drawing/2014/main" id="{A5BC32B7-7EE3-497C-8A3D-54EB5749023D}"/>
                  </a:ext>
                </a:extLst>
              </p:cNvPr>
              <p:cNvSpPr txBox="1">
                <a:spLocks noRot="1" noChangeAspect="1" noMove="1" noResize="1" noEditPoints="1" noAdjustHandles="1" noChangeArrowheads="1" noChangeShapeType="1" noTextEdit="1"/>
              </p:cNvSpPr>
              <p:nvPr/>
            </p:nvSpPr>
            <p:spPr>
              <a:xfrm>
                <a:off x="2184940" y="1730630"/>
                <a:ext cx="53637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3BF01C0-B9A9-4CCA-896C-5631C46341DC}"/>
                  </a:ext>
                </a:extLst>
              </p:cNvPr>
              <p:cNvSpPr txBox="1"/>
              <p:nvPr/>
            </p:nvSpPr>
            <p:spPr>
              <a:xfrm>
                <a:off x="1479840" y="169689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1" name="文字方塊 30">
                <a:extLst>
                  <a:ext uri="{FF2B5EF4-FFF2-40B4-BE49-F238E27FC236}">
                    <a16:creationId xmlns:a16="http://schemas.microsoft.com/office/drawing/2014/main" id="{53BF01C0-B9A9-4CCA-896C-5631C46341DC}"/>
                  </a:ext>
                </a:extLst>
              </p:cNvPr>
              <p:cNvSpPr txBox="1">
                <a:spLocks noRot="1" noChangeAspect="1" noMove="1" noResize="1" noEditPoints="1" noAdjustHandles="1" noChangeArrowheads="1" noChangeShapeType="1" noTextEdit="1"/>
              </p:cNvSpPr>
              <p:nvPr/>
            </p:nvSpPr>
            <p:spPr>
              <a:xfrm>
                <a:off x="1479840" y="1696894"/>
                <a:ext cx="536371" cy="369332"/>
              </a:xfrm>
              <a:prstGeom prst="rect">
                <a:avLst/>
              </a:prstGeom>
              <a:blipFill>
                <a:blip r:embed="rId9"/>
                <a:stretch>
                  <a:fillRect/>
                </a:stretch>
              </a:blipFill>
            </p:spPr>
            <p:txBody>
              <a:bodyPr/>
              <a:lstStyle/>
              <a:p>
                <a:r>
                  <a:rPr lang="en-US">
                    <a:noFill/>
                  </a:rPr>
                  <a:t> </a:t>
                </a:r>
              </a:p>
            </p:txBody>
          </p:sp>
        </mc:Fallback>
      </mc:AlternateContent>
      <p:cxnSp>
        <p:nvCxnSpPr>
          <p:cNvPr id="32" name="直線單箭頭接點 31">
            <a:extLst>
              <a:ext uri="{FF2B5EF4-FFF2-40B4-BE49-F238E27FC236}">
                <a16:creationId xmlns:a16="http://schemas.microsoft.com/office/drawing/2014/main" id="{DC7AC7D7-89F2-46CA-B4F9-AB4D3EA49C89}"/>
              </a:ext>
            </a:extLst>
          </p:cNvPr>
          <p:cNvCxnSpPr>
            <a:cxnSpLocks/>
          </p:cNvCxnSpPr>
          <p:nvPr/>
        </p:nvCxnSpPr>
        <p:spPr>
          <a:xfrm flipV="1">
            <a:off x="2439280"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04B5307-2234-4C15-A98C-BA456928E789}"/>
              </a:ext>
            </a:extLst>
          </p:cNvPr>
          <p:cNvCxnSpPr>
            <a:cxnSpLocks/>
          </p:cNvCxnSpPr>
          <p:nvPr/>
        </p:nvCxnSpPr>
        <p:spPr>
          <a:xfrm flipV="1">
            <a:off x="3167191"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074E429-1F99-49D8-B023-78E1187546DA}"/>
              </a:ext>
            </a:extLst>
          </p:cNvPr>
          <p:cNvCxnSpPr>
            <a:cxnSpLocks/>
          </p:cNvCxnSpPr>
          <p:nvPr/>
        </p:nvCxnSpPr>
        <p:spPr>
          <a:xfrm flipV="1">
            <a:off x="3909539"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C11657EA-C480-4EAF-AF72-0A1DE9FFCCF0}"/>
              </a:ext>
            </a:extLst>
          </p:cNvPr>
          <p:cNvCxnSpPr>
            <a:cxnSpLocks/>
          </p:cNvCxnSpPr>
          <p:nvPr/>
        </p:nvCxnSpPr>
        <p:spPr>
          <a:xfrm flipV="1">
            <a:off x="1718013"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AF62B0E-02BD-4444-8AD8-CAC8B31F46B9}"/>
              </a:ext>
            </a:extLst>
          </p:cNvPr>
          <p:cNvCxnSpPr>
            <a:cxnSpLocks/>
          </p:cNvCxnSpPr>
          <p:nvPr/>
        </p:nvCxnSpPr>
        <p:spPr>
          <a:xfrm flipV="1">
            <a:off x="2438705"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14DFAC-A5F9-4615-8396-BC2652A2DC71}"/>
              </a:ext>
            </a:extLst>
          </p:cNvPr>
          <p:cNvCxnSpPr>
            <a:cxnSpLocks/>
          </p:cNvCxnSpPr>
          <p:nvPr/>
        </p:nvCxnSpPr>
        <p:spPr>
          <a:xfrm flipV="1">
            <a:off x="3166616"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DA5EA57-D293-4081-B3A2-F983068D78A7}"/>
              </a:ext>
            </a:extLst>
          </p:cNvPr>
          <p:cNvCxnSpPr>
            <a:cxnSpLocks/>
          </p:cNvCxnSpPr>
          <p:nvPr/>
        </p:nvCxnSpPr>
        <p:spPr>
          <a:xfrm flipV="1">
            <a:off x="3908964"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9F736651-E9B1-46BC-959C-5A32390C4DEB}"/>
              </a:ext>
            </a:extLst>
          </p:cNvPr>
          <p:cNvSpPr/>
          <p:nvPr/>
        </p:nvSpPr>
        <p:spPr>
          <a:xfrm>
            <a:off x="4823864" y="2367725"/>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0" name="矩形 39">
            <a:extLst>
              <a:ext uri="{FF2B5EF4-FFF2-40B4-BE49-F238E27FC236}">
                <a16:creationId xmlns:a16="http://schemas.microsoft.com/office/drawing/2014/main" id="{7F59FF4D-7EFB-49B6-95A3-22097B276BA5}"/>
              </a:ext>
            </a:extLst>
          </p:cNvPr>
          <p:cNvSpPr/>
          <p:nvPr/>
        </p:nvSpPr>
        <p:spPr>
          <a:xfrm>
            <a:off x="5088054" y="2667933"/>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1" name="矩形 40">
            <a:extLst>
              <a:ext uri="{FF2B5EF4-FFF2-40B4-BE49-F238E27FC236}">
                <a16:creationId xmlns:a16="http://schemas.microsoft.com/office/drawing/2014/main" id="{E370781D-FA38-4728-8730-26EBB4EE7238}"/>
              </a:ext>
            </a:extLst>
          </p:cNvPr>
          <p:cNvSpPr/>
          <p:nvPr/>
        </p:nvSpPr>
        <p:spPr>
          <a:xfrm>
            <a:off x="5807247"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2" name="直線單箭頭接點 41">
            <a:extLst>
              <a:ext uri="{FF2B5EF4-FFF2-40B4-BE49-F238E27FC236}">
                <a16:creationId xmlns:a16="http://schemas.microsoft.com/office/drawing/2014/main" id="{31C629A7-8CD5-4F6A-AFD1-61D5AD391DAB}"/>
              </a:ext>
            </a:extLst>
          </p:cNvPr>
          <p:cNvCxnSpPr>
            <a:cxnSpLocks/>
          </p:cNvCxnSpPr>
          <p:nvPr/>
        </p:nvCxnSpPr>
        <p:spPr>
          <a:xfrm>
            <a:off x="5448028"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E841926-C92A-4C84-80BF-B311832136F0}"/>
              </a:ext>
            </a:extLst>
          </p:cNvPr>
          <p:cNvCxnSpPr>
            <a:cxnSpLocks/>
          </p:cNvCxnSpPr>
          <p:nvPr/>
        </p:nvCxnSpPr>
        <p:spPr>
          <a:xfrm flipV="1">
            <a:off x="5260035"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BEF9086-365D-48CD-AA2F-B92804C00DF3}"/>
              </a:ext>
            </a:extLst>
          </p:cNvPr>
          <p:cNvSpPr/>
          <p:nvPr/>
        </p:nvSpPr>
        <p:spPr>
          <a:xfrm>
            <a:off x="6529056"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5" name="直線單箭頭接點 44">
            <a:extLst>
              <a:ext uri="{FF2B5EF4-FFF2-40B4-BE49-F238E27FC236}">
                <a16:creationId xmlns:a16="http://schemas.microsoft.com/office/drawing/2014/main" id="{656C46DD-2D5B-4CF0-B5B2-82812F6F7C8E}"/>
              </a:ext>
            </a:extLst>
          </p:cNvPr>
          <p:cNvCxnSpPr>
            <a:cxnSpLocks/>
          </p:cNvCxnSpPr>
          <p:nvPr/>
        </p:nvCxnSpPr>
        <p:spPr>
          <a:xfrm>
            <a:off x="6169837"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1CD8A1F-3813-4578-9760-6B2224F856B7}"/>
              </a:ext>
            </a:extLst>
          </p:cNvPr>
          <p:cNvSpPr/>
          <p:nvPr/>
        </p:nvSpPr>
        <p:spPr>
          <a:xfrm>
            <a:off x="7267734"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7" name="直線單箭頭接點 46">
            <a:extLst>
              <a:ext uri="{FF2B5EF4-FFF2-40B4-BE49-F238E27FC236}">
                <a16:creationId xmlns:a16="http://schemas.microsoft.com/office/drawing/2014/main" id="{12569C65-C3BF-4CC6-BF4D-27E338F3DCAF}"/>
              </a:ext>
            </a:extLst>
          </p:cNvPr>
          <p:cNvCxnSpPr>
            <a:cxnSpLocks/>
          </p:cNvCxnSpPr>
          <p:nvPr/>
        </p:nvCxnSpPr>
        <p:spPr>
          <a:xfrm>
            <a:off x="6908515"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E00812C-CDD4-4CB1-86BF-C653B3A3F1E3}"/>
              </a:ext>
            </a:extLst>
          </p:cNvPr>
          <p:cNvCxnSpPr>
            <a:cxnSpLocks/>
          </p:cNvCxnSpPr>
          <p:nvPr/>
        </p:nvCxnSpPr>
        <p:spPr>
          <a:xfrm flipH="1">
            <a:off x="5433735"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F5DDCF2-C614-4947-AB47-8C88004A779D}"/>
              </a:ext>
            </a:extLst>
          </p:cNvPr>
          <p:cNvCxnSpPr>
            <a:cxnSpLocks/>
          </p:cNvCxnSpPr>
          <p:nvPr/>
        </p:nvCxnSpPr>
        <p:spPr>
          <a:xfrm flipH="1">
            <a:off x="6155543"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DC22E9F0-72C1-4195-8FD5-CEC081C2A3ED}"/>
              </a:ext>
            </a:extLst>
          </p:cNvPr>
          <p:cNvCxnSpPr>
            <a:cxnSpLocks/>
          </p:cNvCxnSpPr>
          <p:nvPr/>
        </p:nvCxnSpPr>
        <p:spPr>
          <a:xfrm flipH="1">
            <a:off x="6894221"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4D44098-CF99-4C60-8499-6E50940965A1}"/>
              </a:ext>
            </a:extLst>
          </p:cNvPr>
          <p:cNvSpPr/>
          <p:nvPr/>
        </p:nvSpPr>
        <p:spPr>
          <a:xfrm>
            <a:off x="5095129" y="3731676"/>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2" name="矩形 51">
            <a:extLst>
              <a:ext uri="{FF2B5EF4-FFF2-40B4-BE49-F238E27FC236}">
                <a16:creationId xmlns:a16="http://schemas.microsoft.com/office/drawing/2014/main" id="{CAF9D9A3-5923-49DC-ADB2-8756E0D897D5}"/>
              </a:ext>
            </a:extLst>
          </p:cNvPr>
          <p:cNvSpPr/>
          <p:nvPr/>
        </p:nvSpPr>
        <p:spPr>
          <a:xfrm>
            <a:off x="5814322"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3" name="矩形 52">
            <a:extLst>
              <a:ext uri="{FF2B5EF4-FFF2-40B4-BE49-F238E27FC236}">
                <a16:creationId xmlns:a16="http://schemas.microsoft.com/office/drawing/2014/main" id="{EAFBE680-298A-451E-AD54-5AA855F5B059}"/>
              </a:ext>
            </a:extLst>
          </p:cNvPr>
          <p:cNvSpPr/>
          <p:nvPr/>
        </p:nvSpPr>
        <p:spPr>
          <a:xfrm>
            <a:off x="6536130"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4" name="矩形 53">
            <a:extLst>
              <a:ext uri="{FF2B5EF4-FFF2-40B4-BE49-F238E27FC236}">
                <a16:creationId xmlns:a16="http://schemas.microsoft.com/office/drawing/2014/main" id="{7BACEB32-5866-4F46-97ED-E08C6EBF36F5}"/>
              </a:ext>
            </a:extLst>
          </p:cNvPr>
          <p:cNvSpPr/>
          <p:nvPr/>
        </p:nvSpPr>
        <p:spPr>
          <a:xfrm>
            <a:off x="7274808"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4D9E2BFE-B4FB-4ED7-94C4-7F4494BC37AC}"/>
                  </a:ext>
                </a:extLst>
              </p:cNvPr>
              <p:cNvSpPr txBox="1"/>
              <p:nvPr/>
            </p:nvSpPr>
            <p:spPr>
              <a:xfrm>
                <a:off x="7181055" y="379729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5" name="文字方塊 54">
                <a:extLst>
                  <a:ext uri="{FF2B5EF4-FFF2-40B4-BE49-F238E27FC236}">
                    <a16:creationId xmlns:a16="http://schemas.microsoft.com/office/drawing/2014/main" id="{4D9E2BFE-B4FB-4ED7-94C4-7F4494BC37AC}"/>
                  </a:ext>
                </a:extLst>
              </p:cNvPr>
              <p:cNvSpPr txBox="1">
                <a:spLocks noRot="1" noChangeAspect="1" noMove="1" noResize="1" noEditPoints="1" noAdjustHandles="1" noChangeArrowheads="1" noChangeShapeType="1" noTextEdit="1"/>
              </p:cNvSpPr>
              <p:nvPr/>
            </p:nvSpPr>
            <p:spPr>
              <a:xfrm>
                <a:off x="7181055" y="3797296"/>
                <a:ext cx="53637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8F41038C-4284-4C04-B945-7C05FD2960C0}"/>
                  </a:ext>
                </a:extLst>
              </p:cNvPr>
              <p:cNvSpPr txBox="1"/>
              <p:nvPr/>
            </p:nvSpPr>
            <p:spPr>
              <a:xfrm>
                <a:off x="6448905" y="38028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6" name="文字方塊 55">
                <a:extLst>
                  <a:ext uri="{FF2B5EF4-FFF2-40B4-BE49-F238E27FC236}">
                    <a16:creationId xmlns:a16="http://schemas.microsoft.com/office/drawing/2014/main" id="{8F41038C-4284-4C04-B945-7C05FD2960C0}"/>
                  </a:ext>
                </a:extLst>
              </p:cNvPr>
              <p:cNvSpPr txBox="1">
                <a:spLocks noRot="1" noChangeAspect="1" noMove="1" noResize="1" noEditPoints="1" noAdjustHandles="1" noChangeArrowheads="1" noChangeShapeType="1" noTextEdit="1"/>
              </p:cNvSpPr>
              <p:nvPr/>
            </p:nvSpPr>
            <p:spPr>
              <a:xfrm>
                <a:off x="6448905" y="3802855"/>
                <a:ext cx="53637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BC5E86D-6A8B-426D-AEB4-F5E0DEAE6BF1}"/>
                  </a:ext>
                </a:extLst>
              </p:cNvPr>
              <p:cNvSpPr txBox="1"/>
              <p:nvPr/>
            </p:nvSpPr>
            <p:spPr>
              <a:xfrm>
                <a:off x="5727097" y="381735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7" name="文字方塊 56">
                <a:extLst>
                  <a:ext uri="{FF2B5EF4-FFF2-40B4-BE49-F238E27FC236}">
                    <a16:creationId xmlns:a16="http://schemas.microsoft.com/office/drawing/2014/main" id="{3BC5E86D-6A8B-426D-AEB4-F5E0DEAE6BF1}"/>
                  </a:ext>
                </a:extLst>
              </p:cNvPr>
              <p:cNvSpPr txBox="1">
                <a:spLocks noRot="1" noChangeAspect="1" noMove="1" noResize="1" noEditPoints="1" noAdjustHandles="1" noChangeArrowheads="1" noChangeShapeType="1" noTextEdit="1"/>
              </p:cNvSpPr>
              <p:nvPr/>
            </p:nvSpPr>
            <p:spPr>
              <a:xfrm>
                <a:off x="5727097" y="3817356"/>
                <a:ext cx="53637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D6BA34E-2E98-4F04-BE2C-14D785D33E6A}"/>
                  </a:ext>
                </a:extLst>
              </p:cNvPr>
              <p:cNvSpPr txBox="1"/>
              <p:nvPr/>
            </p:nvSpPr>
            <p:spPr>
              <a:xfrm>
                <a:off x="5021997" y="378362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8" name="文字方塊 57">
                <a:extLst>
                  <a:ext uri="{FF2B5EF4-FFF2-40B4-BE49-F238E27FC236}">
                    <a16:creationId xmlns:a16="http://schemas.microsoft.com/office/drawing/2014/main" id="{1D6BA34E-2E98-4F04-BE2C-14D785D33E6A}"/>
                  </a:ext>
                </a:extLst>
              </p:cNvPr>
              <p:cNvSpPr txBox="1">
                <a:spLocks noRot="1" noChangeAspect="1" noMove="1" noResize="1" noEditPoints="1" noAdjustHandles="1" noChangeArrowheads="1" noChangeShapeType="1" noTextEdit="1"/>
              </p:cNvSpPr>
              <p:nvPr/>
            </p:nvSpPr>
            <p:spPr>
              <a:xfrm>
                <a:off x="5021997" y="3783620"/>
                <a:ext cx="536371" cy="369332"/>
              </a:xfrm>
              <a:prstGeom prst="rect">
                <a:avLst/>
              </a:prstGeom>
              <a:blipFill>
                <a:blip r:embed="rId13"/>
                <a:stretch>
                  <a:fillRect/>
                </a:stretch>
              </a:blipFill>
            </p:spPr>
            <p:txBody>
              <a:bodyPr/>
              <a:lstStyle/>
              <a:p>
                <a:r>
                  <a:rPr lang="en-US">
                    <a:noFill/>
                  </a:rPr>
                  <a:t> </a:t>
                </a:r>
              </a:p>
            </p:txBody>
          </p:sp>
        </mc:Fallback>
      </mc:AlternateContent>
      <p:sp>
        <p:nvSpPr>
          <p:cNvPr id="59" name="矩形 58">
            <a:extLst>
              <a:ext uri="{FF2B5EF4-FFF2-40B4-BE49-F238E27FC236}">
                <a16:creationId xmlns:a16="http://schemas.microsoft.com/office/drawing/2014/main" id="{CBFA2BB8-E48F-41EF-A588-EB14716FDD13}"/>
              </a:ext>
            </a:extLst>
          </p:cNvPr>
          <p:cNvSpPr/>
          <p:nvPr/>
        </p:nvSpPr>
        <p:spPr>
          <a:xfrm>
            <a:off x="5094418" y="1660033"/>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0" name="矩形 59">
            <a:extLst>
              <a:ext uri="{FF2B5EF4-FFF2-40B4-BE49-F238E27FC236}">
                <a16:creationId xmlns:a16="http://schemas.microsoft.com/office/drawing/2014/main" id="{3A9B84DB-7FE1-4655-8711-0B410306FAF1}"/>
              </a:ext>
            </a:extLst>
          </p:cNvPr>
          <p:cNvSpPr/>
          <p:nvPr/>
        </p:nvSpPr>
        <p:spPr>
          <a:xfrm>
            <a:off x="5813612"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1" name="矩形 60">
            <a:extLst>
              <a:ext uri="{FF2B5EF4-FFF2-40B4-BE49-F238E27FC236}">
                <a16:creationId xmlns:a16="http://schemas.microsoft.com/office/drawing/2014/main" id="{9F2E0EDD-28ED-4601-B5C7-154D5C401327}"/>
              </a:ext>
            </a:extLst>
          </p:cNvPr>
          <p:cNvSpPr/>
          <p:nvPr/>
        </p:nvSpPr>
        <p:spPr>
          <a:xfrm>
            <a:off x="6535420"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2" name="矩形 61">
            <a:extLst>
              <a:ext uri="{FF2B5EF4-FFF2-40B4-BE49-F238E27FC236}">
                <a16:creationId xmlns:a16="http://schemas.microsoft.com/office/drawing/2014/main" id="{DD761F2E-82F7-4581-859D-DF26CA5A541B}"/>
              </a:ext>
            </a:extLst>
          </p:cNvPr>
          <p:cNvSpPr/>
          <p:nvPr/>
        </p:nvSpPr>
        <p:spPr>
          <a:xfrm>
            <a:off x="7274098"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3E7CD02C-CDB6-481F-A5D5-0FA8494C6E0B}"/>
                  </a:ext>
                </a:extLst>
              </p:cNvPr>
              <p:cNvSpPr txBox="1"/>
              <p:nvPr/>
            </p:nvSpPr>
            <p:spPr>
              <a:xfrm>
                <a:off x="7180344" y="172565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3" name="文字方塊 62">
                <a:extLst>
                  <a:ext uri="{FF2B5EF4-FFF2-40B4-BE49-F238E27FC236}">
                    <a16:creationId xmlns:a16="http://schemas.microsoft.com/office/drawing/2014/main" id="{3E7CD02C-CDB6-481F-A5D5-0FA8494C6E0B}"/>
                  </a:ext>
                </a:extLst>
              </p:cNvPr>
              <p:cNvSpPr txBox="1">
                <a:spLocks noRot="1" noChangeAspect="1" noMove="1" noResize="1" noEditPoints="1" noAdjustHandles="1" noChangeArrowheads="1" noChangeShapeType="1" noTextEdit="1"/>
              </p:cNvSpPr>
              <p:nvPr/>
            </p:nvSpPr>
            <p:spPr>
              <a:xfrm>
                <a:off x="7180344" y="1725653"/>
                <a:ext cx="536371"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365F7DC-5645-4450-872E-1C76A344D063}"/>
                  </a:ext>
                </a:extLst>
              </p:cNvPr>
              <p:cNvSpPr txBox="1"/>
              <p:nvPr/>
            </p:nvSpPr>
            <p:spPr>
              <a:xfrm>
                <a:off x="6448195" y="173121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4" name="文字方塊 63">
                <a:extLst>
                  <a:ext uri="{FF2B5EF4-FFF2-40B4-BE49-F238E27FC236}">
                    <a16:creationId xmlns:a16="http://schemas.microsoft.com/office/drawing/2014/main" id="{4365F7DC-5645-4450-872E-1C76A344D063}"/>
                  </a:ext>
                </a:extLst>
              </p:cNvPr>
              <p:cNvSpPr txBox="1">
                <a:spLocks noRot="1" noChangeAspect="1" noMove="1" noResize="1" noEditPoints="1" noAdjustHandles="1" noChangeArrowheads="1" noChangeShapeType="1" noTextEdit="1"/>
              </p:cNvSpPr>
              <p:nvPr/>
            </p:nvSpPr>
            <p:spPr>
              <a:xfrm>
                <a:off x="6448195" y="1731212"/>
                <a:ext cx="53637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E1606BE7-3AB2-4DEE-9455-4CB2EAD4024D}"/>
                  </a:ext>
                </a:extLst>
              </p:cNvPr>
              <p:cNvSpPr txBox="1"/>
              <p:nvPr/>
            </p:nvSpPr>
            <p:spPr>
              <a:xfrm>
                <a:off x="5726387" y="174571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5" name="文字方塊 64">
                <a:extLst>
                  <a:ext uri="{FF2B5EF4-FFF2-40B4-BE49-F238E27FC236}">
                    <a16:creationId xmlns:a16="http://schemas.microsoft.com/office/drawing/2014/main" id="{E1606BE7-3AB2-4DEE-9455-4CB2EAD4024D}"/>
                  </a:ext>
                </a:extLst>
              </p:cNvPr>
              <p:cNvSpPr txBox="1">
                <a:spLocks noRot="1" noChangeAspect="1" noMove="1" noResize="1" noEditPoints="1" noAdjustHandles="1" noChangeArrowheads="1" noChangeShapeType="1" noTextEdit="1"/>
              </p:cNvSpPr>
              <p:nvPr/>
            </p:nvSpPr>
            <p:spPr>
              <a:xfrm>
                <a:off x="5726387" y="1745714"/>
                <a:ext cx="536371"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7F4D547-6819-4E5B-972F-81C75F2D3DF9}"/>
                  </a:ext>
                </a:extLst>
              </p:cNvPr>
              <p:cNvSpPr txBox="1"/>
              <p:nvPr/>
            </p:nvSpPr>
            <p:spPr>
              <a:xfrm>
                <a:off x="5021287" y="17119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6" name="文字方塊 65">
                <a:extLst>
                  <a:ext uri="{FF2B5EF4-FFF2-40B4-BE49-F238E27FC236}">
                    <a16:creationId xmlns:a16="http://schemas.microsoft.com/office/drawing/2014/main" id="{C7F4D547-6819-4E5B-972F-81C75F2D3DF9}"/>
                  </a:ext>
                </a:extLst>
              </p:cNvPr>
              <p:cNvSpPr txBox="1">
                <a:spLocks noRot="1" noChangeAspect="1" noMove="1" noResize="1" noEditPoints="1" noAdjustHandles="1" noChangeArrowheads="1" noChangeShapeType="1" noTextEdit="1"/>
              </p:cNvSpPr>
              <p:nvPr/>
            </p:nvSpPr>
            <p:spPr>
              <a:xfrm>
                <a:off x="5021287" y="1711977"/>
                <a:ext cx="536371" cy="369332"/>
              </a:xfrm>
              <a:prstGeom prst="rect">
                <a:avLst/>
              </a:prstGeom>
              <a:blipFill>
                <a:blip r:embed="rId17"/>
                <a:stretch>
                  <a:fillRect/>
                </a:stretch>
              </a:blipFill>
            </p:spPr>
            <p:txBody>
              <a:bodyPr/>
              <a:lstStyle/>
              <a:p>
                <a:r>
                  <a:rPr lang="en-US">
                    <a:noFill/>
                  </a:rPr>
                  <a:t> </a:t>
                </a:r>
              </a:p>
            </p:txBody>
          </p:sp>
        </mc:Fallback>
      </mc:AlternateContent>
      <p:cxnSp>
        <p:nvCxnSpPr>
          <p:cNvPr id="67" name="直線單箭頭接點 66">
            <a:extLst>
              <a:ext uri="{FF2B5EF4-FFF2-40B4-BE49-F238E27FC236}">
                <a16:creationId xmlns:a16="http://schemas.microsoft.com/office/drawing/2014/main" id="{1C347FA4-4C72-4398-95DC-602912FEBD80}"/>
              </a:ext>
            </a:extLst>
          </p:cNvPr>
          <p:cNvCxnSpPr>
            <a:cxnSpLocks/>
          </p:cNvCxnSpPr>
          <p:nvPr/>
        </p:nvCxnSpPr>
        <p:spPr>
          <a:xfrm flipV="1">
            <a:off x="5980727"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8F29A437-AE3F-47E3-A5FD-13ADC902C51B}"/>
              </a:ext>
            </a:extLst>
          </p:cNvPr>
          <p:cNvCxnSpPr>
            <a:cxnSpLocks/>
          </p:cNvCxnSpPr>
          <p:nvPr/>
        </p:nvCxnSpPr>
        <p:spPr>
          <a:xfrm flipV="1">
            <a:off x="6708638"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5184F9FD-CA91-4677-8AD9-C719F1F5BF79}"/>
              </a:ext>
            </a:extLst>
          </p:cNvPr>
          <p:cNvCxnSpPr>
            <a:cxnSpLocks/>
          </p:cNvCxnSpPr>
          <p:nvPr/>
        </p:nvCxnSpPr>
        <p:spPr>
          <a:xfrm flipV="1">
            <a:off x="7450986"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44038E91-D3D0-4CA3-8CAF-15DBD71F469B}"/>
              </a:ext>
            </a:extLst>
          </p:cNvPr>
          <p:cNvCxnSpPr>
            <a:cxnSpLocks/>
          </p:cNvCxnSpPr>
          <p:nvPr/>
        </p:nvCxnSpPr>
        <p:spPr>
          <a:xfrm flipV="1">
            <a:off x="5259460"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58913494-B3A7-4E4C-B84B-B41B0CFA17A6}"/>
              </a:ext>
            </a:extLst>
          </p:cNvPr>
          <p:cNvCxnSpPr>
            <a:cxnSpLocks/>
          </p:cNvCxnSpPr>
          <p:nvPr/>
        </p:nvCxnSpPr>
        <p:spPr>
          <a:xfrm flipV="1">
            <a:off x="5980151"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BE1E5BA-7757-4C81-9B0C-2B987CDE3D7C}"/>
              </a:ext>
            </a:extLst>
          </p:cNvPr>
          <p:cNvCxnSpPr>
            <a:cxnSpLocks/>
          </p:cNvCxnSpPr>
          <p:nvPr/>
        </p:nvCxnSpPr>
        <p:spPr>
          <a:xfrm flipV="1">
            <a:off x="6708062"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5327B07-DCD3-4A31-9960-6986B0037D06}"/>
              </a:ext>
            </a:extLst>
          </p:cNvPr>
          <p:cNvCxnSpPr>
            <a:cxnSpLocks/>
          </p:cNvCxnSpPr>
          <p:nvPr/>
        </p:nvCxnSpPr>
        <p:spPr>
          <a:xfrm flipV="1">
            <a:off x="7450411"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圓角 73">
            <a:extLst>
              <a:ext uri="{FF2B5EF4-FFF2-40B4-BE49-F238E27FC236}">
                <a16:creationId xmlns:a16="http://schemas.microsoft.com/office/drawing/2014/main" id="{2054C5E2-45B4-4A42-9764-46C1A6E291AF}"/>
              </a:ext>
            </a:extLst>
          </p:cNvPr>
          <p:cNvSpPr/>
          <p:nvPr/>
        </p:nvSpPr>
        <p:spPr>
          <a:xfrm>
            <a:off x="4817499" y="2356035"/>
            <a:ext cx="3016666" cy="1127881"/>
          </a:xfrm>
          <a:prstGeom prst="roundRect">
            <a:avLst/>
          </a:prstGeom>
          <a:blipFill>
            <a:blip r:embed="rId18"/>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100" dirty="0">
                <a:latin typeface="Corbel" panose="020B0503020204020204" pitchFamily="34" charset="0"/>
              </a:rPr>
              <a:t>Self-Attention Layer</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E723CDE1-DEC2-4ADA-ABFE-0C537CDF3821}"/>
                  </a:ext>
                </a:extLst>
              </p:cNvPr>
              <p:cNvSpPr txBox="1"/>
              <p:nvPr/>
            </p:nvSpPr>
            <p:spPr>
              <a:xfrm>
                <a:off x="4553210" y="190697"/>
                <a:ext cx="3726053" cy="1031418"/>
              </a:xfrm>
              <a:prstGeom prst="wedgeRoundRectCallout">
                <a:avLst>
                  <a:gd name="adj1" fmla="val -18379"/>
                  <a:gd name="adj2" fmla="val 73139"/>
                  <a:gd name="adj3" fmla="val 16667"/>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TW" sz="1800" i="1">
                            <a:solidFill>
                              <a:schemeClr val="tx1"/>
                            </a:solidFill>
                            <a:latin typeface="Cambria Math" panose="02040503050406030204" pitchFamily="18" charset="0"/>
                          </a:rPr>
                        </m:ctrlPr>
                      </m:sSupPr>
                      <m:e>
                        <m:r>
                          <a:rPr lang="en-US" altLang="zh-TW" sz="1800">
                            <a:solidFill>
                              <a:schemeClr val="tx1"/>
                            </a:solidFill>
                            <a:latin typeface="Cambria Math" panose="02040503050406030204" pitchFamily="18" charset="0"/>
                          </a:rPr>
                          <m:t>𝑏</m:t>
                        </m:r>
                      </m:e>
                      <m:sup>
                        <m:r>
                          <a:rPr lang="en-US" altLang="zh-TW" sz="1800">
                            <a:solidFill>
                              <a:schemeClr val="tx1"/>
                            </a:solidFill>
                            <a:latin typeface="Cambria Math" panose="02040503050406030204" pitchFamily="18" charset="0"/>
                          </a:rPr>
                          <m:t>𝑖</m:t>
                        </m:r>
                      </m:sup>
                    </m:sSup>
                  </m:oMath>
                </a14:m>
                <a:r>
                  <a:rPr lang="en-US" altLang="zh-TW" sz="1800" dirty="0">
                    <a:solidFill>
                      <a:schemeClr val="tx1"/>
                    </a:solidFill>
                    <a:latin typeface="Corbel" panose="020B0503020204020204" pitchFamily="34" charset="0"/>
                    <a:ea typeface="Tahoma" panose="020B0604030504040204" pitchFamily="34" charset="0"/>
                    <a:cs typeface="Tahoma" panose="020B0604030504040204" pitchFamily="34" charset="0"/>
                  </a:rPr>
                  <a:t> is obtained based on the whole input sequence. </a:t>
                </a:r>
              </a:p>
              <a:p>
                <a:pPr marL="285750" indent="-285750">
                  <a:buFont typeface="Arial" panose="020B0604020202020204" pitchFamily="34" charset="0"/>
                  <a:buChar char="•"/>
                </a:pPr>
                <a:r>
                  <a:rPr lang="en-US" altLang="zh-TW" sz="1800" dirty="0">
                    <a:latin typeface="Corbel" panose="020B0503020204020204" pitchFamily="34" charset="0"/>
                    <a:ea typeface="Tahoma" panose="020B0604030504040204" pitchFamily="34" charset="0"/>
                    <a:cs typeface="Tahoma" panose="020B0604030504040204" pitchFamily="34" charset="0"/>
                  </a:rPr>
                  <a:t>can be parallelly computed. </a:t>
                </a:r>
                <a:endParaRPr lang="zh-TW" altLang="en-US" sz="1800" dirty="0">
                  <a:solidFill>
                    <a:schemeClr val="tx1"/>
                  </a:solidFill>
                  <a:latin typeface="Corbel" panose="020B0503020204020204" pitchFamily="34" charset="0"/>
                  <a:cs typeface="Tahoma" panose="020B0604030504040204" pitchFamily="34" charset="0"/>
                </a:endParaRPr>
              </a:p>
            </p:txBody>
          </p:sp>
        </mc:Choice>
        <mc:Fallback xmlns="">
          <p:sp>
            <p:nvSpPr>
              <p:cNvPr id="75" name="文字方塊 74">
                <a:extLst>
                  <a:ext uri="{FF2B5EF4-FFF2-40B4-BE49-F238E27FC236}">
                    <a16:creationId xmlns:a16="http://schemas.microsoft.com/office/drawing/2014/main" id="{E723CDE1-DEC2-4ADA-ABFE-0C537CDF3821}"/>
                  </a:ext>
                </a:extLst>
              </p:cNvPr>
              <p:cNvSpPr txBox="1">
                <a:spLocks noRot="1" noChangeAspect="1" noMove="1" noResize="1" noEditPoints="1" noAdjustHandles="1" noChangeArrowheads="1" noChangeShapeType="1" noTextEdit="1"/>
              </p:cNvSpPr>
              <p:nvPr/>
            </p:nvSpPr>
            <p:spPr>
              <a:xfrm>
                <a:off x="4553210" y="190697"/>
                <a:ext cx="3726053" cy="1031418"/>
              </a:xfrm>
              <a:prstGeom prst="wedgeRoundRectCallout">
                <a:avLst>
                  <a:gd name="adj1" fmla="val -18379"/>
                  <a:gd name="adj2" fmla="val 73139"/>
                  <a:gd name="adj3" fmla="val 16667"/>
                </a:avLst>
              </a:prstGeom>
              <a:blipFill>
                <a:blip r:embed="rId19"/>
                <a:stretch>
                  <a:fillRect/>
                </a:stretch>
              </a:blipFill>
            </p:spPr>
            <p:txBody>
              <a:bodyPr/>
              <a:lstStyle/>
              <a:p>
                <a:r>
                  <a:rPr lang="en-US">
                    <a:noFill/>
                  </a:rPr>
                  <a:t> </a:t>
                </a:r>
              </a:p>
            </p:txBody>
          </p:sp>
        </mc:Fallback>
      </mc:AlternateContent>
      <p:sp>
        <p:nvSpPr>
          <p:cNvPr id="77" name="箭號: 向右 76">
            <a:extLst>
              <a:ext uri="{FF2B5EF4-FFF2-40B4-BE49-F238E27FC236}">
                <a16:creationId xmlns:a16="http://schemas.microsoft.com/office/drawing/2014/main" id="{A30B8CAB-BDDD-4F57-A14B-BAD8F836ECE4}"/>
              </a:ext>
            </a:extLst>
          </p:cNvPr>
          <p:cNvSpPr/>
          <p:nvPr/>
        </p:nvSpPr>
        <p:spPr>
          <a:xfrm>
            <a:off x="4380345" y="2702572"/>
            <a:ext cx="372943" cy="476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78" name="文字方塊 77">
            <a:extLst>
              <a:ext uri="{FF2B5EF4-FFF2-40B4-BE49-F238E27FC236}">
                <a16:creationId xmlns:a16="http://schemas.microsoft.com/office/drawing/2014/main" id="{5AF0002F-C2F5-4895-9EC4-FAAF2FD34829}"/>
              </a:ext>
            </a:extLst>
          </p:cNvPr>
          <p:cNvSpPr txBox="1"/>
          <p:nvPr/>
        </p:nvSpPr>
        <p:spPr>
          <a:xfrm>
            <a:off x="744279" y="4347053"/>
            <a:ext cx="7266898" cy="369332"/>
          </a:xfrm>
          <a:prstGeom prst="rect">
            <a:avLst/>
          </a:prstGeom>
          <a:noFill/>
        </p:spPr>
        <p:txBody>
          <a:bodyPr wrap="square" rtlCol="0">
            <a:spAutoFit/>
          </a:bodyPr>
          <a:lstStyle/>
          <a:p>
            <a:r>
              <a:rPr lang="en-US" altLang="zh-TW" sz="1800" dirty="0">
                <a:latin typeface="Tahoma" panose="020B0604030504040204" pitchFamily="34" charset="0"/>
                <a:ea typeface="Tahoma" panose="020B0604030504040204" pitchFamily="34" charset="0"/>
                <a:cs typeface="Tahoma" panose="020B0604030504040204" pitchFamily="34" charset="0"/>
              </a:rPr>
              <a:t>Idea: replace any thing done by RNN with </a:t>
            </a:r>
            <a:r>
              <a:rPr lang="en-US" altLang="zh-TW" sz="1800" dirty="0">
                <a:solidFill>
                  <a:srgbClr val="C00000"/>
                </a:solidFill>
                <a:latin typeface="Tahoma" panose="020B0604030504040204" pitchFamily="34" charset="0"/>
                <a:ea typeface="Tahoma" panose="020B0604030504040204" pitchFamily="34" charset="0"/>
                <a:cs typeface="Tahoma" panose="020B0604030504040204" pitchFamily="34" charset="0"/>
              </a:rPr>
              <a:t>self-attention</a:t>
            </a:r>
            <a:r>
              <a:rPr lang="en-US" altLang="zh-TW" sz="1800" dirty="0">
                <a:latin typeface="Tahoma" panose="020B0604030504040204" pitchFamily="34" charset="0"/>
                <a:ea typeface="Tahoma" panose="020B0604030504040204" pitchFamily="34" charset="0"/>
                <a:cs typeface="Tahoma" panose="020B0604030504040204" pitchFamily="34" charset="0"/>
              </a:rPr>
              <a:t>. </a:t>
            </a:r>
            <a:endParaRPr lang="zh-TW" altLang="en-US" sz="1800" dirty="0">
              <a:latin typeface="Tahoma" panose="020B0604030504040204" pitchFamily="34" charset="0"/>
              <a:cs typeface="Tahoma" panose="020B0604030504040204" pitchFamily="34" charset="0"/>
            </a:endParaRPr>
          </a:p>
        </p:txBody>
      </p:sp>
      <p:sp>
        <p:nvSpPr>
          <p:cNvPr id="81" name="TextBox 80">
            <a:extLst>
              <a:ext uri="{FF2B5EF4-FFF2-40B4-BE49-F238E27FC236}">
                <a16:creationId xmlns:a16="http://schemas.microsoft.com/office/drawing/2014/main" id="{18D62EC9-E1C5-ED49-3F05-199478978765}"/>
              </a:ext>
            </a:extLst>
          </p:cNvPr>
          <p:cNvSpPr txBox="1"/>
          <p:nvPr/>
        </p:nvSpPr>
        <p:spPr>
          <a:xfrm>
            <a:off x="2210633" y="2367761"/>
            <a:ext cx="1187308" cy="738664"/>
          </a:xfrm>
          <a:prstGeom prst="rect">
            <a:avLst/>
          </a:prstGeom>
          <a:noFill/>
        </p:spPr>
        <p:txBody>
          <a:bodyPr wrap="square">
            <a:spAutoFit/>
          </a:bodyPr>
          <a:lstStyle/>
          <a:p>
            <a:pPr algn="ctr"/>
            <a:r>
              <a:rPr lang="en-US" altLang="zh-TW" sz="1400" dirty="0">
                <a:latin typeface="Corbel" panose="020B0503020204020204" pitchFamily="34" charset="0"/>
                <a:ea typeface="Tahoma" panose="020B0604030504040204" pitchFamily="34" charset="0"/>
                <a:cs typeface="Tahoma" panose="020B0604030504040204" pitchFamily="34" charset="0"/>
              </a:rPr>
              <a:t>RNN</a:t>
            </a:r>
            <a:br>
              <a:rPr lang="en-US" altLang="zh-TW" sz="1400" dirty="0">
                <a:latin typeface="Corbel" panose="020B0503020204020204" pitchFamily="34" charset="0"/>
                <a:ea typeface="Tahoma" panose="020B0604030504040204" pitchFamily="34" charset="0"/>
                <a:cs typeface="Tahoma" panose="020B0604030504040204" pitchFamily="34" charset="0"/>
              </a:rPr>
            </a:br>
            <a:br>
              <a:rPr lang="en-US" altLang="zh-TW" sz="1400" dirty="0">
                <a:latin typeface="Corbel" panose="020B0503020204020204" pitchFamily="34" charset="0"/>
                <a:ea typeface="Tahoma" panose="020B0604030504040204" pitchFamily="34" charset="0"/>
                <a:cs typeface="Tahoma" panose="020B0604030504040204" pitchFamily="34" charset="0"/>
              </a:rPr>
            </a:br>
            <a:endParaRPr lang="zh-TW" altLang="en-US" sz="1400" dirty="0">
              <a:latin typeface="Corbel" panose="020B0503020204020204" pitchFamily="34" charset="0"/>
              <a:cs typeface="Tahoma" panose="020B0604030504040204" pitchFamily="34" charset="0"/>
            </a:endParaRPr>
          </a:p>
        </p:txBody>
      </p:sp>
      <p:sp>
        <p:nvSpPr>
          <p:cNvPr id="84" name="TextBox 83">
            <a:extLst>
              <a:ext uri="{FF2B5EF4-FFF2-40B4-BE49-F238E27FC236}">
                <a16:creationId xmlns:a16="http://schemas.microsoft.com/office/drawing/2014/main" id="{AAA65024-A512-EADF-8E72-23741A0B523D}"/>
              </a:ext>
            </a:extLst>
          </p:cNvPr>
          <p:cNvSpPr txBox="1"/>
          <p:nvPr/>
        </p:nvSpPr>
        <p:spPr>
          <a:xfrm>
            <a:off x="-6692" y="4758709"/>
            <a:ext cx="5430188" cy="400110"/>
          </a:xfrm>
          <a:prstGeom prst="rect">
            <a:avLst/>
          </a:prstGeom>
          <a:solidFill>
            <a:schemeClr val="bg1"/>
          </a:solidFill>
        </p:spPr>
        <p:txBody>
          <a:bodyPr wrap="square">
            <a:spAutoFit/>
          </a:bodyPr>
          <a:lstStyle/>
          <a:p>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“Neural machine translation by jointly learning to align and translate”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Bahdanau</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etl</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2014; </a:t>
            </a:r>
            <a:b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b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“Attention is All You Need” Vaswani</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et al.</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2017</a:t>
            </a:r>
            <a:endParaRPr lang="en-US" sz="10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7374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29722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431599" cy="374571"/>
          </a:xfrm>
          <a:prstGeom prst="wedgeRoundRectCallout">
            <a:avLst>
              <a:gd name="adj1" fmla="val -41098"/>
              <a:gd name="adj2" fmla="val 229227"/>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Representation (compression) of the context</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919401"/>
          </a:xfrm>
          <a:prstGeom prst="wedgeRoundRectCallout">
            <a:avLst>
              <a:gd name="adj1" fmla="val -29097"/>
              <a:gd name="adj2" fmla="val -85875"/>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Produces the output sequence item by item using the representation of the context. </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919401"/>
          </a:xfrm>
          <a:prstGeom prst="wedgeRoundRectCallout">
            <a:avLst>
              <a:gd name="adj1" fmla="val 31685"/>
              <a:gd name="adj2" fmla="val -94189"/>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Processes the context and compiles it into a vector.</a:t>
            </a:r>
            <a:endParaRPr lang="zh-TW" altLang="en-US" sz="1600" dirty="0">
              <a:solidFill>
                <a:schemeClr val="tx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28222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D25A0-5B6E-13E5-643B-7CB1B29B589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E32DBFB-EBB4-684C-8D72-53A4A6CEB0CD}"/>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678475C6-0C01-05B4-8386-C40CEFACD31B}"/>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ADC4E6EB-4AFB-7E87-7C92-DBA5719ABF5B}"/>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72</a:t>
            </a:fld>
            <a:endParaRPr spc="-11" dirty="0"/>
          </a:p>
        </p:txBody>
      </p:sp>
      <p:pic>
        <p:nvPicPr>
          <p:cNvPr id="4" name="object 4">
            <a:extLst>
              <a:ext uri="{FF2B5EF4-FFF2-40B4-BE49-F238E27FC236}">
                <a16:creationId xmlns:a16="http://schemas.microsoft.com/office/drawing/2014/main" id="{B18E0C71-D1BA-23B9-6D32-D43A1AD02B1B}"/>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8503484F-98BE-8904-BB90-F5B99B9DD866}"/>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07E74C47-1DE3-1C36-C529-166BE219DB9F}"/>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pic>
        <p:nvPicPr>
          <p:cNvPr id="8" name="object 8">
            <a:extLst>
              <a:ext uri="{FF2B5EF4-FFF2-40B4-BE49-F238E27FC236}">
                <a16:creationId xmlns:a16="http://schemas.microsoft.com/office/drawing/2014/main" id="{3EDF9B81-D2C2-71B8-DA42-80930153603E}"/>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913D3AEC-1560-7788-57A9-A6EFE0BC98E2}"/>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B8ADDDC2-1822-1DE6-A435-FF957123DAD1}"/>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FB9E4B2B-2CCB-9648-0543-48F517467ADC}"/>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6F4A6346-0D9D-39EF-3458-FCB6F06E0F95}"/>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F03CEF6D-631E-6F90-16BD-81D083CF610D}"/>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00DFA203-0ECA-D135-FE96-E82A7ED05838}"/>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E6EC7584-F5C3-8256-A430-9879D1275C4D}"/>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6E68253F-4A11-6702-B99B-94780824775E}"/>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DEF4C36A-E1EF-982F-295C-2628418CDF88}"/>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03CCD303-41C3-89D1-B5E8-FEEBD8E8608C}"/>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6ACF9C36-AA0F-93B3-F245-D3DD76F937BA}"/>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F0F81D16-866E-ABEB-98A4-E97714FEF1C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6EEBA439-F617-C6EE-ACD8-65816626538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EFB18901-86DE-3405-3C87-197F28A6BE0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8A929EE-0E91-F633-4F9A-D1B0AB02B4A0}"/>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A3D7ED19-CE15-0A9D-F669-BF683001E28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CB981A69-DEE0-C729-AC18-3F9EDE96A0E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618A025A-3637-EF9B-A886-575E119CA29C}"/>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C3A20945-32E3-CB79-8854-C6EA2768533E}"/>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D1D7D619-44BA-BF7B-0008-0B5A3FC8E74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88ACACD6-8E46-45C3-8673-CB79B47F2DE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3AB23BFC-6075-E62F-1257-5F179C436D4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39B721C5-2F3C-5845-3749-81E953A88A0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49F02E6C-83E5-1140-92C4-2BB2E3580A4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95BAE3B2-A453-DC95-93EE-66B31641CCE4}"/>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E8470E56-5CE4-04F6-F908-D48966433086}"/>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44D30E74-5F63-B755-80BF-384E49523CD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C295957C-71DD-DCEF-AD5F-968818E5F834}"/>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10B5315F-A1F3-D95D-57A8-E9BA076A0115}"/>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C285EA66-1699-74A9-0A3E-01C7E56B302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1186E237-B13D-262F-75B0-ED8F0247E3EB}"/>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66AE51C-A196-3430-8E78-46A4FF76FC59}"/>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356DC92A-523D-9F3B-2AF2-6ED7B8BAFF16}"/>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58AEEC0C-9F56-6C2A-56D5-4809DB7732F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809DAAEA-538B-64CF-E47A-98292F82ADF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8DB81F2C-2BC5-5666-1E43-DECF9972439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309E1D80-3C09-6C9D-B69B-BDDCDD8178D4}"/>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D4ACD539-CE6B-20C2-2E33-CDB2B16C02B0}"/>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4609C296-43A9-91B3-FE58-27DE6A4A6BA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9D7AC073-F039-7843-F920-867EFCAFA93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C35CCBEC-7256-592C-EA27-A56DFDDA3FE1}"/>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27977600-0083-53C9-520B-1D25F33F1848}"/>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28C67C44-28B8-104A-E5F3-4FCBB5F4BC3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24A8596C-5BF2-3436-75B7-2C8612588CD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DD4A0268-DC30-CF33-A32D-C625003EEF5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3D5E548F-C797-0172-C9E6-F24C3EFF1BB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2EF8E37B-B20F-7884-0051-B6F312935EB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4363F704-C447-2978-B81E-A63862EB4441}"/>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0E326C40-665E-1C8B-733E-03F0CF9A6C1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750EBF4A-6B2C-4735-8BEE-473EE63A6CB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AB13D33A-1E73-84FA-EBAE-9896DDE9675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22BF5638-F175-A64E-293E-97DB0446C1D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1D1A89D-03C5-C419-9036-7E91F657A4B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0D1FD3AF-A499-7841-4166-1FFC1F555A6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35869964-CB75-1B01-E8F4-779A50C56A6D}"/>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46791E3D-A02D-809F-9A90-A561CB17E1DC}"/>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5F53E99E-39E9-86BE-C1C3-F7A7E50305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012F48CB-25A0-A8E7-BE19-B35E0D2EE75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CDAC3A13-20F6-9B00-0428-BDB997C1E38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AB90CA24-095F-2362-8159-A4A657A1576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3AF1D322-9A3C-ACB2-8D0F-DC2096F32E8E}"/>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17A56717-F052-52C9-2886-F8609A089FE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2F852ACE-662D-D0E9-17C5-CA532ECA4F49}"/>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B4157D53-BCA6-1884-691A-DF41ECFA305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C1EB0F5-E5F9-3822-D0D5-B73145D7169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15DCF940-BCAE-35DE-FD0F-EA2BEDC1716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CF358FFA-8C79-FB97-FC3E-8E1BE9D14AA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B6F1E2A0-7B72-5F76-AD61-C289F9F50B0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1757E8C3-125D-FBEC-35D5-AC6666616527}"/>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9E15EFC8-C616-59A8-98EE-4580B6F76D4B}"/>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2F45B9EA-85A1-FB89-50DE-C66B1A7BDC2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D408E1FD-A388-C56A-4422-FFA9C5D4838F}"/>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9B646AED-39BC-9878-B919-AB0803D99D9A}"/>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93AF4FE8-842D-AC57-7609-D89C5BD8919A}"/>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F285AF5-6F24-A558-6854-09FB4D7B0075}"/>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1E5AA2CF-EC22-5368-D89D-E332A5568AA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220942E8-AAD2-1795-DA96-BF47DC429F9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105FD6E6-BF4C-79EB-9914-C5DB12834C0B}"/>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2A790FF5-B80A-1664-6F37-F4AAB8820445}"/>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A74F4C63-A70D-C79A-0F84-6F3E7F49C727}"/>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D280CDCB-8472-086E-8D0A-0B66A58F15B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956B34DD-D359-7672-7B7E-D4C710CDAE7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F6BDE3C8-82B5-0FB5-1FB7-47109DFC1E3D}"/>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350FFBD-2B54-9580-C89D-139FB0AA97C2}"/>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F57D7560-9901-08C7-67EB-21DBF54C319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75CBFB53-57F3-5010-8AC3-649FE591BA7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219918D8-DB2D-EC53-7029-8F23BF426B0C}"/>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5547A6AE-9C32-D85D-0268-AACA98973F7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3294B1A4-E7B9-C224-B668-55176CA71EE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D45A91D4-E198-FC65-DA1C-7FBDCFC132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D3D43988-DEAF-0355-311A-D65C2013706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79BAC636-CD9C-B8FB-CAC0-6DAFC6021343}"/>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53D692F9-17F1-6FF0-EE36-B92B38BF065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09D02E4E-F81A-DD75-AC48-F58E4B34D16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6DBA19BC-A178-BF6B-F8E8-13AE1F6A313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830108EE-3910-C9A6-3C9C-2779432ED05F}"/>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05CAFE63-03E3-E7FC-CCB1-FB31198EDCD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4787FD2E-D842-5C32-4060-04AC9A30BD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269F474-8AAF-19D2-6924-0B589B080D9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B0980848-C7A9-6702-D7D7-8EDA343BD639}"/>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597641A4-FFD6-3FC0-B111-52C92AB1979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B1D75097-ECD9-F790-B8F8-D122D6D9923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BE2424C7-7557-A8C0-D523-632A1E25A802}"/>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5BEE73EF-694B-AC64-F8FB-F2D74266800D}"/>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1B69F81D-8D4C-780E-27F3-23C4FC717CC3}"/>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533758D1-7218-9454-A62E-3517AD1C0B7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4EA4D6AF-52A1-0E75-0155-CDA351A97B7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555982BC-E7CB-6E02-0D5B-B310784597AD}"/>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E8096152-31C0-EA94-596E-C19E68BC692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BB68A129-CD90-43CA-CAB7-FE7C892744E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40298B79-71AC-4377-3E99-6561F6C35BA1}"/>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A171B197-3D3E-81EA-3AF7-77743EF26F0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983F67D1-9812-D57F-718A-701653E1AB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A07F097F-3AF8-62C1-B5B1-5F10E1796B1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7CDEB8AC-0BA6-C068-90B3-F42C99EB438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02BEE93F-D64E-C570-FE50-E9878EA8B56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8BF4B1AF-C643-9465-7FD5-38042653CE7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BBC5A7CF-F8F8-0686-2CB5-C242ECC7B790}"/>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BC7D47C1-C4DC-707C-F1D1-6772C26531F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2726E4FE-BB3E-75BE-E4DA-E9AA3B0662D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509AAE33-344F-BFCC-1AE4-CF16ECD2AA7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F4C98B91-950A-8015-95BD-FBFB622DA86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31107229-AF78-509D-E0AE-ACF2603BF21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5AE9B52E-813A-9EB1-2C73-912F85D15E8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5E572663-8E7C-9F86-9CF6-11B05BD0849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FD392F9A-FF58-58B2-423D-E4AA7FC1B3C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B34746B-366E-2C5F-21E4-9679F77BA7E5}"/>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5F25526A-D8D7-1335-F63A-DD054605CC9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9D6A1C68-3FD8-5116-BAD8-D52FF712758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7232C8B6-6CCA-550D-1398-05DC59B89E31}"/>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0805E9D-8832-802B-682E-D0A2998B3A60}"/>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54E9943D-FB94-56DA-C906-D51E8F39F49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AF019A62-1034-C58A-6D05-3516E527228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D20BF522-CEF5-906A-95EC-ACF72523726B}"/>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F42DF03A-8E99-AB6F-85D2-3930F0D6B49B}"/>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6AF045E9-1C81-FF5F-FF56-2B774F4AFA9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A14B4B36-4027-7483-B24D-2CBB3645B733}"/>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2405038A-C605-BCAC-D613-6B94FEFEDEC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4436A5A8-805E-2E3B-5C6C-4477C8AC76C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ED488EBF-3E53-1B8A-FB71-C4CE26CDCC7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8A50A430-EA1A-377C-C22F-A4B4BF347C1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464B0934-E7C9-0F53-0EFF-4C5FA854A1B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AB8BA586-314D-4ABC-8C2E-00672995DBBB}"/>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19B1CAB9-0D22-F785-9FA0-1988EC9394F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13138E53-5F6F-3A32-AE92-44F5EBD6DBD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C883BA63-BFB9-2456-B43F-C626DFAD308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30D564D2-F267-1798-70EA-CA2822B2954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F0568DA0-B9EC-3BA0-24A5-E154B4CF3F6C}"/>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26077FCC-2668-4A19-AC24-1CEF7C2607F0}"/>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5031EA0C-F0E0-623F-64A6-298ED8F797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5E902096-BB3E-6A77-83AC-4C8F3C7BCB9A}"/>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C83F13A0-88E3-E52C-C93B-2B7A0CCD0EA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B30301FD-E0BC-8F6D-DC55-EA4F8BF10FB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8B47D1D8-0DBC-97FE-5067-EB74EDEB1F1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4EB89916-1951-267D-6848-3BF7E8B290A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CDB87837-985E-81A7-3223-95D303E46A4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7AA39C06-6D22-138B-D6AD-F0691A46B3C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7F6C89A1-048C-519A-EA48-6D8DAF28577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2E73959C-198E-D8FC-D2EC-8F5CECF21D2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664B7542-31CF-8B41-9FF2-8C5FB8D98DB6}"/>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DD1C3C57-06F5-4A2B-53D7-28166C520DE2}"/>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54603AAE-352C-0563-1D39-6F64024DD587}"/>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F50FA278-7D42-8EC0-58A8-F4A3AB3F52F8}"/>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CE91E988-27D4-4660-A982-045527C87E2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CFA43009-AE4B-A721-5658-BF4ABC362541}"/>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E28EE781-F228-4C37-AAE1-24C7A49628CC}"/>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D020E5A5-B5E5-F427-D5C6-12C51CDE7958}"/>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4A981A03-8F40-F4CC-3AE7-8048D0E90612}"/>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553E4698-6A78-F546-FFBC-9F560A4F3E37}"/>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C3E94215-754F-C7DF-7698-03AA1F0FB4B1}"/>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8111673-B546-B8E2-3D8D-BFE9436DE0BB}"/>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44" name="TextBox 43">
                <a:extLst>
                  <a:ext uri="{FF2B5EF4-FFF2-40B4-BE49-F238E27FC236}">
                    <a16:creationId xmlns:a16="http://schemas.microsoft.com/office/drawing/2014/main" id="{78111673-B546-B8E2-3D8D-BFE9436DE0BB}"/>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0CD6BBDE-0264-6558-99D1-7815A565264E}"/>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584BA84B-D0D0-9469-4028-85F756071AEE}"/>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1522D6DB-7566-929C-803F-688A7EC66B74}"/>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CD64853F-2B11-37AD-E9E5-AA3464BC712D}"/>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22899E8E-7A8B-4772-C2C3-3AA1B33F9D92}"/>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34C689B8-9401-47F7-2EEF-917C04744137}"/>
              </a:ext>
            </a:extLst>
          </p:cNvPr>
          <p:cNvGrpSpPr/>
          <p:nvPr/>
        </p:nvGrpSpPr>
        <p:grpSpPr>
          <a:xfrm>
            <a:off x="4963888" y="1980188"/>
            <a:ext cx="672531" cy="594615"/>
            <a:chOff x="3879354" y="1837362"/>
            <a:chExt cx="672531" cy="594615"/>
          </a:xfrm>
        </p:grpSpPr>
        <p:cxnSp>
          <p:nvCxnSpPr>
            <p:cNvPr id="25" name="Curved Connector 24">
              <a:extLst>
                <a:ext uri="{FF2B5EF4-FFF2-40B4-BE49-F238E27FC236}">
                  <a16:creationId xmlns:a16="http://schemas.microsoft.com/office/drawing/2014/main" id="{864F6753-EFF7-E629-D190-EE14544DAA5F}"/>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509E27-A8A5-7FD1-D4BB-A4739576D1BF}"/>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39F4E77A-0907-75AA-6023-B10BE233A747}"/>
              </a:ext>
            </a:extLst>
          </p:cNvPr>
          <p:cNvSpPr txBox="1"/>
          <p:nvPr/>
        </p:nvSpPr>
        <p:spPr>
          <a:xfrm>
            <a:off x="5651112" y="1832813"/>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sat</a:t>
            </a:r>
            <a:endParaRPr lang="en-US" dirty="0">
              <a:solidFill>
                <a:srgbClr val="C00000"/>
              </a:solidFill>
            </a:endParaRPr>
          </a:p>
        </p:txBody>
      </p:sp>
    </p:spTree>
    <p:extLst>
      <p:ext uri="{BB962C8B-B14F-4D97-AF65-F5344CB8AC3E}">
        <p14:creationId xmlns:p14="http://schemas.microsoft.com/office/powerpoint/2010/main" val="16558929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C1F6A-8317-B1E1-C845-010D2793AD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441B8A9-4A6A-DA9D-543B-15510E5D90F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48B843AC-5B6D-5CCA-5201-905CE293CFCF}"/>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BE4F485C-0A56-AD63-57EA-97EB36380F4E}"/>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73</a:t>
            </a:fld>
            <a:endParaRPr spc="-11" dirty="0"/>
          </a:p>
        </p:txBody>
      </p:sp>
      <p:pic>
        <p:nvPicPr>
          <p:cNvPr id="4" name="object 4">
            <a:extLst>
              <a:ext uri="{FF2B5EF4-FFF2-40B4-BE49-F238E27FC236}">
                <a16:creationId xmlns:a16="http://schemas.microsoft.com/office/drawing/2014/main" id="{6BE8F899-0AD7-ACB2-09EB-CDAD90B29110}"/>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B4FC69B2-1653-49FA-5530-CF3A87C4C944}"/>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0E320AD7-9699-B30F-7A07-B75F7BAFAF2A}"/>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EEA952C6-A283-056E-7FBE-EDD0147110E5}"/>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p>
        </p:txBody>
      </p:sp>
      <p:pic>
        <p:nvPicPr>
          <p:cNvPr id="8" name="object 8">
            <a:extLst>
              <a:ext uri="{FF2B5EF4-FFF2-40B4-BE49-F238E27FC236}">
                <a16:creationId xmlns:a16="http://schemas.microsoft.com/office/drawing/2014/main" id="{A43BB22B-7E15-FFA4-FE40-AC1A2EAB0873}"/>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7BB560E5-27EB-3190-B52B-9DE9E1CDD5AD}"/>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1525B2EF-71ED-CF96-32C2-03A046803C59}"/>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BE0E1F18-72FE-391A-D0CA-D1C9C8E6C726}"/>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4DC4371F-D613-D0EB-BCFB-17CABF9058E1}"/>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6590689A-2846-4F48-543F-64D452857F5E}"/>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727FF9CF-4F01-FE91-7069-1ED0F22B6CC1}"/>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8560CB34-F52A-FE63-4C6B-9471A13B65B7}"/>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33868C74-D4B9-8A2E-DEC8-4F6F48EC401F}"/>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4C372E64-EBE9-EED1-8B9F-97AE2DE49D6C}"/>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7DA421AE-9A8C-A78B-B586-CA5C5EAF33D6}"/>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B4B9C981-9769-533E-9A2B-634540DA1C92}"/>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F3B0138D-C40E-DDF4-C4FB-A8ECF4CFA6B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8FBB3D94-2223-55E4-E9FD-EF33D2E5B7C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09043209-550F-26B3-ED83-FC18EB28FE2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B207CC80-C79C-E860-7C33-D18A6B858ED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900D9BF5-B7A3-7841-526D-DFF6FA9F533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3F9CE6BE-F204-8883-AC08-1AB49FB05866}"/>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B300453D-C6D6-DC35-B2A5-490443B0B40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83D924BD-9DC3-B1BD-00DC-33FC2F179814}"/>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7D9A8D14-2042-DC2C-F3E4-FC5A8BEBF72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D2915CE8-3005-41CB-92AD-9B99DF86F2B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F875E71-4FC9-E920-A505-1B7FB5DBDEF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D5F7B506-2DC3-7568-D799-43F7B9019DC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A0BCFAC-5B8B-6080-C680-A17457380997}"/>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7F0333BD-909E-B3EC-3C98-98F4E807658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4BF90115-5B70-58A3-7680-DA2CD7F8646A}"/>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2E94D2A1-7B3F-2A33-1F8D-14098264B3F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ABEE02F6-8B5C-7023-2B93-4D24A3A7BECE}"/>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88B27223-9315-1D7F-0806-28440F4780B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946D7CCB-AAB6-C626-68B7-15F5E002611E}"/>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C7445F85-0DEE-0B70-6817-322DDE274F4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41101F23-5D92-8DA4-E845-9778B4BF979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82B13BA9-D9EA-58EA-9DC7-4B3EA8651EA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F8A30C7A-EF66-1F72-19FC-524E629A1AC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EB4E2FEB-3C69-557D-C326-5FF9840B5F1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40FD4068-D8F7-051F-E715-93804B51449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19A6E5F-FA79-CCAD-C2AF-AA1C347B26F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4CACF719-AE04-356F-7999-8F661BF72382}"/>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8DF9B600-3205-F853-3364-51AE649640B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6C5D38C6-2316-D20D-7FDD-564553868BC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B92EEA76-3F27-63EB-59DA-2D5DAF13735B}"/>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FFBA12B0-D3F0-CF71-6297-4E2C9EF8A620}"/>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24D51A1-3FA9-7857-5A5B-E5840813F84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63A690CB-511B-C38B-DE74-F44F4D481B0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6F146203-33E7-F1FA-60CE-32301536C2E1}"/>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FB1E6EB8-21B0-B434-323D-5EDCAB9E8E1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8AF27494-1146-6FE6-4E49-E3AC37144FA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83FA6D82-6C05-118F-3E68-31ADFD737A9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B210017C-11A8-7295-2277-48FF7284A92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36AC9C71-BE6E-91A0-DC9D-16CAC693DDF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104EBAD6-30CD-B795-DF15-E212F02F1B6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C877A5A6-877D-5E27-FA18-877C59990F2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3B13B2C8-A099-0D71-F565-BF025BC7F07C}"/>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0F615189-64D1-D154-7889-009B1F7F9F64}"/>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D99E688B-5621-9D9E-40E0-02307BED3CB8}"/>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63ED5CA1-FC2B-4028-A43A-2E21A1C7F9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F65E1E0B-5605-31B4-B056-E90E6D2746AA}"/>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F3532B12-6CE7-EA9E-778B-0FC4631229F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0103F807-9283-2457-6832-02150D6A32E3}"/>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8760C512-C95D-1ACC-D8C6-FB4B6F9D377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B44A3E6E-C273-E04A-3F87-7E868E01C0E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67B6C2F4-A92B-E555-708D-DB66ADBA608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AB434BCE-162F-6C6C-F21F-0FCE6DD7B6F7}"/>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639BE986-EAA8-FB43-5251-6A6314C5C893}"/>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E8F8D66A-1B74-E6E8-FDD7-EEF5ED807E3F}"/>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8AD76A98-2570-2BC5-0580-5DCCE9B89F9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F11A8A55-98D8-316B-7880-1EEE842FBDA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4D3C9285-46DD-10F1-51B9-9CDEC4378012}"/>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8B5426E4-0473-2104-F3A7-71DF1D894106}"/>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3922C7A0-342A-B8BE-E9AC-E10BBD29236D}"/>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3FE04D4F-0D10-664C-B922-C98A1BF0661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A79CF8E6-A8F6-56BC-73C7-474A88CDA707}"/>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43604E65-01D4-CBC3-0F03-0FF1034656D3}"/>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F9E8D3B9-E0F1-5BE8-5E93-F6960FE3955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419313E0-3DA1-3465-2688-C47ECB404379}"/>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93F1391B-CB1F-DCC8-FC7C-C1B663926439}"/>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DF6EBB8-D110-EBAB-7781-6F0FF64D8F8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379FE4E3-AB37-8660-5291-B1C8C92CADC0}"/>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227CD040-0D84-AD49-714D-B0FAD4AA013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37F3207F-6667-92D6-BAA0-982006A52D1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F0668DBB-1EC4-F3DB-CA96-CB861885EAE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E10FBCC4-1B0B-CCF2-6D61-AC018A949D2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55C438E3-95FA-599D-2400-4D76D95BB247}"/>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221C0C69-5454-B0FF-8EBD-0BCDFF2B059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F28ABAD8-59D1-B293-860E-F74A19658EC3}"/>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C91EC70-2844-128A-266E-405DFD612F3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8CDE0FC4-CE3B-39AA-AE43-BDDBAA650BB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70F8D8C8-CBEB-CD8B-6402-9BC5D768055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4C75A5C0-7F0B-668A-C812-C823F350BD7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0323FFC1-C03F-1AE9-497F-CB74D147BDB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2EBCC777-9ABA-92F7-0072-D610FCEB806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00FB8FCA-39A0-5D9F-8878-A5E6795DD67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6972D2A3-A7DB-7706-FBD8-E37F0750BE4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959AD347-D3D9-01D6-30BC-FF55353E2F65}"/>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5DB8DE32-B7E6-EA14-7151-24B85430FA0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73762CDA-1524-6010-358D-5EA65BFA632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EF30852C-CE10-FDB4-F1C2-88494547B46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E868276E-AE05-96EB-46E1-16F4DC0AC7DF}"/>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6DCFE0C9-AE9A-0B69-D809-CDF95FE1D7D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679F9F5C-8DC2-5733-1558-D21063C68122}"/>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9944BB29-49D7-7C53-9BD3-D3D61E4D3398}"/>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F5D309D6-4338-768C-F50B-E85AD4FEDF0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BDA248EF-15C0-86CB-DCF6-B895BCCC46CD}"/>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F4A44DBD-3E50-C615-53BD-7C1BC4D96520}"/>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2EF83285-7DFA-424F-961D-24BFBFF7C07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0E9C6366-947F-9B6F-857C-ADF89F13399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617F3E5A-6F98-D802-5213-0C73B1C5F37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F3D1F9F0-B1E2-4293-765C-CD7B71CD19B6}"/>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F75678C8-F4C9-E2D3-388B-4CBD12DF6C7C}"/>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9DA12934-DC33-C42F-DF4C-B4577546318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5DECF8DE-B613-E6DF-51CC-C2537FA3E71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3C817751-DFB3-38D7-0BFE-96296AAE096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CC8890BC-BF16-28E2-E505-CD1672C4086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1B43C6BC-56AB-C6DF-A707-68063C3C202B}"/>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54C5741E-C995-25BF-FC1E-3B660615E04C}"/>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F75CEEFD-04D7-7322-4718-A70EAD38D3E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D6FDCEC3-9CFF-54DE-4C90-6717D0E05337}"/>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45619429-9251-EF20-27CC-393C5FD5EAFA}"/>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0C93A655-AD6F-EF15-D5BF-82629A327E73}"/>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C24D39AC-E4DD-9725-AAA9-2674BC938110}"/>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C700BD4E-F039-B3D5-EFA7-A1BAF580B20F}"/>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B716A18-69AC-1222-E789-668314A0D15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F1ED9F36-AE5B-0F02-A4C1-66044A8D8ED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D41552D5-C483-DDEA-7B87-C29D58693B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D605FC31-FF3B-76BB-431C-B4693055B71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00861A01-3598-0332-1485-4741417D7EFB}"/>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CD278EAA-8C64-4B7C-7F7A-1E8CCE689AEB}"/>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E2F0CDFD-1731-6A18-1F8A-025B85BFC81B}"/>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A4BA903E-F87B-49DA-9476-7DF524F28C5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0E79BD9F-7F7F-F0AA-4A0F-FF46FC3A3121}"/>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602F094C-C7B4-A433-3457-A14401FC8F9E}"/>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1DDB7BB9-F9A6-8D7C-AF63-6548917A70F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7B20B17E-38CC-0724-2DBC-4A4CF19B45C0}"/>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D2B1EC15-7F04-C8B1-86AA-ECE90D355F97}"/>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EA9B2FDB-E15A-35A7-DF6A-6628711EE460}"/>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6D0D8930-69E0-1594-6C7D-1CDDC8ADAA0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89B2C9EC-FD68-9F8F-C5C4-925EE89D54A3}"/>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4296FD4C-AEC1-B7CF-0A5B-985B20A477F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1A30BAF9-B784-28F9-BC65-196C7C097D0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A91B3662-6862-F469-2376-EB49F46C4C1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6F6B3609-FE88-C3D7-2EAC-A84D7232974A}"/>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3AEA0712-E33A-41F8-6DEC-6F65BEC37BA1}"/>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4E8A501F-3CC6-B11A-F2A8-74394D5EBA3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836B85B4-A78F-D4A3-F76A-1C359EE3B193}"/>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E50857A6-D2A0-9B95-C5FD-B24CB9FD6924}"/>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4B87A1C0-D2AE-AB19-133C-7104BA3A429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2892D198-BFF8-3EF7-3C53-115CBE0513F3}"/>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EEA669DA-2960-2CD5-606E-C3853000788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21D17FB3-F6BD-467C-17BD-A29D1A52597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83EC103-0FAC-8FFC-15F2-4C235C409FFA}"/>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7F3A1B4F-53D7-5C02-C0AF-6FF93F6E8F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7E64307C-4283-426B-38A4-6BF869AD418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F76BD1B6-1D2E-5E98-3CE1-6FCC821A113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F7E70300-1779-8B2A-F223-EFB74B3485F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6FF7F314-2C99-D992-BB46-60849C2BEC8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61A05583-C5E7-6E27-87A6-BF1B5145EC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F8F92DA8-BF83-79D4-BF18-D2214B6B7E4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62B25DBE-E90A-8FD5-A49A-2FFC481E9E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28E178BB-3844-FF10-422C-AEB26FE2DE1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E5F65108-5823-7521-1CF9-9919083F808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3AF6AF0D-6ED3-B68E-0192-42FFF79046F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2C98FB51-FA8D-1B0A-85DD-2F5E7FEA5F04}"/>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0AAD1FF4-52BF-6304-0C28-EEC92905319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A9031443-E106-1D88-F0D6-166F305C69B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3EB8E064-78B2-25A4-2DE7-05674ABD1F9B}"/>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30A76F90-541D-096D-4DDE-BB2C753F5E48}"/>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B72473B7-6528-BADB-4FFB-956588353276}"/>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297DDD30-9D93-AE62-B1F7-12FE84457B25}"/>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EE5AF0A3-E727-097A-5878-4FE3309AECDF}"/>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783F9CB2-D39E-41E4-3973-64BD50A1286F}"/>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8287028-60FE-5CBD-E3CA-B593EB249A37}"/>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44" name="TextBox 43">
                <a:extLst>
                  <a:ext uri="{FF2B5EF4-FFF2-40B4-BE49-F238E27FC236}">
                    <a16:creationId xmlns:a16="http://schemas.microsoft.com/office/drawing/2014/main" id="{F8287028-60FE-5CBD-E3CA-B593EB249A37}"/>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3EB3A253-F4E2-F91C-FDA6-F5189469561E}"/>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1D651D18-46D9-0931-390F-AEB5A2A9712E}"/>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9B535302-D269-B282-915E-D7E5F1F4272F}"/>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6B57EB80-CD73-2002-405A-DEA2874DC6A4}"/>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8C5828E9-2A15-ED9A-24B6-9FF76539A670}"/>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8E0535B7-427F-1C91-1A0D-1690C3194C55}"/>
              </a:ext>
            </a:extLst>
          </p:cNvPr>
          <p:cNvGrpSpPr/>
          <p:nvPr/>
        </p:nvGrpSpPr>
        <p:grpSpPr>
          <a:xfrm>
            <a:off x="5493274" y="1980188"/>
            <a:ext cx="672531" cy="594615"/>
            <a:chOff x="3879354" y="1837362"/>
            <a:chExt cx="672531" cy="594615"/>
          </a:xfrm>
        </p:grpSpPr>
        <p:cxnSp>
          <p:nvCxnSpPr>
            <p:cNvPr id="25" name="Curved Connector 24">
              <a:extLst>
                <a:ext uri="{FF2B5EF4-FFF2-40B4-BE49-F238E27FC236}">
                  <a16:creationId xmlns:a16="http://schemas.microsoft.com/office/drawing/2014/main" id="{5119E9B2-11E1-9117-AFF3-BF86B73808C1}"/>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EFB302A-6338-E12F-BA34-A446A61B4DC6}"/>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8B016DA5-C92A-37B1-DE7A-858F4E8228BE}"/>
              </a:ext>
            </a:extLst>
          </p:cNvPr>
          <p:cNvSpPr txBox="1"/>
          <p:nvPr/>
        </p:nvSpPr>
        <p:spPr>
          <a:xfrm>
            <a:off x="6180498" y="1832813"/>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on</a:t>
            </a:r>
            <a:endParaRPr lang="en-US" dirty="0">
              <a:solidFill>
                <a:srgbClr val="C00000"/>
              </a:solidFill>
            </a:endParaRPr>
          </a:p>
        </p:txBody>
      </p:sp>
    </p:spTree>
    <p:extLst>
      <p:ext uri="{BB962C8B-B14F-4D97-AF65-F5344CB8AC3E}">
        <p14:creationId xmlns:p14="http://schemas.microsoft.com/office/powerpoint/2010/main" val="150810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BFF13-C94E-8E67-9A98-886D3B6703B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8E3D940-A66C-632C-2C0E-36AF4985E8C9}"/>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B79DE6DE-53B4-2A65-3CE7-A262E19645F9}"/>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541FEE72-EABB-B146-6C5C-CAE9687602AF}"/>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74</a:t>
            </a:fld>
            <a:endParaRPr spc="-11" dirty="0"/>
          </a:p>
        </p:txBody>
      </p:sp>
      <p:pic>
        <p:nvPicPr>
          <p:cNvPr id="4" name="object 4">
            <a:extLst>
              <a:ext uri="{FF2B5EF4-FFF2-40B4-BE49-F238E27FC236}">
                <a16:creationId xmlns:a16="http://schemas.microsoft.com/office/drawing/2014/main" id="{3CAD9B4C-7974-4B90-1CC0-39A849ED5C08}"/>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86E3EE08-6C1E-0A6A-53BB-5FADC33755F3}"/>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3B075E2D-A68C-9F54-07A2-364B81F80F48}"/>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720896A7-048D-678A-9E7E-AD36804FF0AB}"/>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p>
        </p:txBody>
      </p:sp>
      <p:pic>
        <p:nvPicPr>
          <p:cNvPr id="8" name="object 8">
            <a:extLst>
              <a:ext uri="{FF2B5EF4-FFF2-40B4-BE49-F238E27FC236}">
                <a16:creationId xmlns:a16="http://schemas.microsoft.com/office/drawing/2014/main" id="{74DDF2C9-96E5-18A8-AB74-712233C46B7E}"/>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F6EC2A68-2D40-B541-C037-7DCD69B6E242}"/>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1E13E683-8121-0E33-97B2-45087E507B89}"/>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0D07C40D-11A6-35D5-D3F2-22B62414F950}"/>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1DEA6909-FB1B-7641-6396-16870F62CCBD}"/>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8E283956-39ED-65B4-8AFE-839550E4042F}"/>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4831D94D-F6F1-CE11-A755-B0F574C0E111}"/>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6A1FB018-AB05-9E83-101E-36FF01073892}"/>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17322F83-4885-DC9F-DA6D-3A939521A733}"/>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4129B770-6888-DC4C-6B67-F79FA26762BA}"/>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AF7A638D-09E5-D228-68C1-23DF86E617F0}"/>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31623559-B17B-DA7D-540D-E2D6F713DB13}"/>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A542AC96-5CC6-C905-09D6-DE612ACCD33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F98578DA-7E25-672B-8B4B-35CE135C5F0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0E85905C-8DF0-1F3C-CC55-AC921A85ACE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F88E03BB-9379-CB08-F654-9CFC14D26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6167C973-1CDC-180E-9C0D-46EADF14A81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3C9C97AD-849F-17BF-C999-F6A863342FB1}"/>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45CDE4FB-437B-4D09-BFCE-63FE7B55DA57}"/>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9FBA03E5-C33D-F04E-C666-DE13DB38276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59DF6321-BC13-5755-E33B-8B90EAB6A52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A1745F24-3E36-ABE2-5700-FA6C9F6EABD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4844DABC-2ED3-7518-2CCD-DDF510A44DA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C76BC15C-8446-393A-6A61-ADA0AF63B773}"/>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8948538B-E600-E18D-BBDC-6F2A7E500C0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87F4F169-1FBE-4F90-68C2-89D4A80345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316128CB-FE5D-6E7E-58C8-4791B72050A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3F102FF9-CD64-6B1F-DD7B-663FFC7F0BE7}"/>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5780425-9619-E048-2ABE-C1B40D26636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22A54097-FA48-939A-0414-B6F01D74498B}"/>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ADB19308-5298-7F34-B6BC-3B2020941BF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444D0822-38A4-4539-CECD-862DB983BB1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1D99B9B5-A333-ACF1-38BF-4C17D78C3AC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C5AA42B8-B5FB-CCF6-CAE2-4123D3B0716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926E8F4F-0115-3D13-7331-9C19297ABA9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2F2122BF-41E2-9499-EA38-81540EB7EE2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CE29D600-EC59-D539-4010-33DE442559B6}"/>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4FA989F9-5628-5DE7-F374-64DEE3741054}"/>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EA15F729-D897-A978-6FA2-A8D956484739}"/>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49B48C73-4D9D-38E0-F514-97A4EC76F00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255CBC0A-06C2-EFF0-D323-8EF90A1F430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642F3EF8-A304-4510-8E08-E5A6CD49C91C}"/>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334C1712-4BF4-85BD-5537-DA602006232A}"/>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A8B32E81-3304-1C08-062F-110E145BF55E}"/>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E4ADCA1B-76CA-2D7A-EB70-54E048B3C693}"/>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28CD8436-A2F6-443C-D6D9-E54085BD7C0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F9D5C0A8-4119-2C7E-BBD7-B43151DC9F7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895FE6F3-D2F3-D476-728F-E6469E8E145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D52C07C8-F162-971C-76CE-A9BA90F45BC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B399380B-2098-BCFD-88FD-BBF57311F8EE}"/>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702423D6-8E7D-1A42-E65B-FA93385867F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383C37CB-7F13-DF7A-12D7-985025062C8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CDD937CB-1281-5ABC-CAFB-742DD85214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CEA8C767-F223-C50F-7034-AD7C517A1F1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23D6629B-0223-5EA7-9F0C-FAD21EEDC1A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57996B74-E1F6-A183-BE73-C4B870CCFF9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3402C46C-8D5F-D9C4-A167-7817A8306A7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97735A6-25D0-13D7-67B2-612A4F463E0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0C2C0F99-FF19-72E1-D7C7-FA1335D990B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3F49DE43-16E9-D8AF-B4FB-527D7849AB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FC6009E3-B92A-5070-EFB8-E11E830B668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D5DA5359-CCBC-C423-2376-3377A309BBD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966519A0-602C-2B10-64D4-AECB1AD0CA2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48BA173F-5C78-9CFA-0167-F8FE32F583E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4A7A3825-C31B-5944-5F15-CC9C99BDC48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E210F8C3-C0DE-C28E-FB29-6C875479059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1FAFDBD5-BB7F-5C53-7AC5-ED259C0565A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0106073A-4FFA-BEA6-98FE-239899A976A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F5D9EAE-26D0-E2F9-3EE9-863CB8F26BA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FD8B289-A486-C67A-08E1-F884858635CC}"/>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9511155B-1CB9-ED7A-44FE-1F9C3BAA880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8C4DE711-DCF7-D037-6714-7A8ED55C449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43D82426-21BD-EDDD-04AC-37D168429C00}"/>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143E0B7A-90B2-EF03-8AFB-F1F51313453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5A0E6492-E35F-EABE-18EF-B99FF3F386B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ACD627CC-49FB-ED5F-F0EB-E3ECE643293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00EC8E9B-FAC1-14A9-ACEB-36864E6B6AF4}"/>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8EFF0B14-E963-566C-7127-389B7C9F368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3E3F4056-24EE-28C1-3D4D-8545ABC3AF6D}"/>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DA63E4F0-DFBE-3781-1E04-4638CF19D76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37834DF3-3F32-8CB7-6CEA-73495079B121}"/>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AD53CF18-41A1-2DDD-B37B-BE44D9EC03D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D2AF1F92-61CB-F6BA-C6C4-350108CB69C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EDF82D55-1A95-538D-17D2-5AF03367E9C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69F72678-E1E8-009B-2CA1-03BC1D9830B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8578882D-A3C5-1595-378B-4076F33C621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54C0F348-B8FF-7F6B-8C58-FA1E5DFADBDD}"/>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0FDD522D-751B-4977-7310-C4C5FC1A298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1CA95210-2916-0750-F759-8EE2FF64EBA9}"/>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5B550285-FFA2-6439-9087-9C7ADC6CC6F0}"/>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B2046FD-50F4-3BF0-DDB8-4261C8FA82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FF8BC3C1-7062-D970-5AC1-4C154C88B20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F0CF0A2F-B004-13EC-F843-1701A1364AAD}"/>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7E15F41E-4274-F06C-261A-64CD6E57602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C9CB05DA-271E-75DB-FCEE-3C02F37F37FA}"/>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CC9941A6-6705-FA6A-492D-B8322D1B6036}"/>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86AF48C1-C6A8-1EF9-7CE2-0A2BD037A0B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7A9A68B1-0C95-5C64-BFC8-D0CCD9FAE24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94495CCE-68E8-C571-14C6-D5522E62EBF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2AFF51EA-C0BF-8004-ED90-86760DEE0B6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2329B022-617A-FCA7-DA1F-C99E37D652BD}"/>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899D3316-CD33-6F73-27E2-0CE01ECC2E7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AE51F311-4BF0-FE58-B419-8C02D0130C1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E16BFA85-792D-8481-8F8F-2B2EDF569D34}"/>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E53497E0-A6AA-F0F5-63FC-8BE98CFF4D12}"/>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54E25776-0F66-DB17-A1A4-45BA50DA6DFB}"/>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38C7C1E2-3F27-1158-AEC3-9D2BE96B6DC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F3A867FA-B00C-95BE-76F0-445A9EF11D9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3F561007-23A7-05EB-3049-38CFF7BC261D}"/>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188922F6-76C2-8862-611A-C9A44EECB55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AB7EEDCA-84CB-3112-12ED-64DE0F561AD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907D1A69-EF78-4AE7-19BE-31DA3CB5892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52A6F05E-AE58-7451-D007-0EB9058F58F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CF1218B0-39A1-0E3F-8B50-36374AB91BF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D3C544E1-936E-7749-27A5-7BB74697EA2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555FFFA0-4FA7-C10D-A3FA-011D875BD72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EDF032A8-9C9F-1F93-75CE-59FDA1F847F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31BB7817-4270-6B30-3981-1CA2B8684D8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E8E54680-6ACC-AA15-09EC-79163FA8409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11B46AB4-2549-5686-49C5-04EBCDFE58C2}"/>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CAA6FEC6-0831-221C-5559-0F574D08602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4E5295C3-767B-17E8-B572-0FB491B1C53F}"/>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80D573F3-4FE9-2E9C-A098-4D611481063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404E186E-FAD8-C82B-0787-3CE71886595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943D838B-5DC5-FBC6-3BE7-AAE01952823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352C228E-C829-313D-CA44-823D5661B76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4F7C6027-3DF8-2DC8-E18E-B6F7BF1FD8DB}"/>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C6FB98BC-DF77-01B3-21A5-0A0E51EB104F}"/>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6F300657-78B4-F714-E0A6-5E660D3DB60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1088A8E2-C5E1-AD61-142B-5DFBA1F3341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E5EBB3FD-B898-026B-BE0A-3741CFBCF4B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E91327E4-845C-BFB4-183E-6BDFDEA4625B}"/>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6E2F654E-EE30-F818-4638-80C9CB52604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5F2BDA85-2D85-9FCF-E137-431B1675755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93011766-3D36-4B1F-C07F-6A3873F64217}"/>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E723A2DB-DB44-E875-A1D6-7AD4C495A3A7}"/>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0D14170F-57FE-9ED0-66B9-7B3457C7D44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1F4DE1BC-6BC5-106A-8308-49E3F11A9B6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9649B845-55A9-757D-FC9F-377A92F00DA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DEDCED6B-5870-00C3-293E-E38B757A29B4}"/>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F4F3D0E0-FB7B-BB21-8423-F7B90547BC2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D2CA443B-1FA3-44EE-6E42-E7C8D585EE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092A0D03-CFDB-FCC1-739C-413758358D3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DE61C3B2-8985-122F-4E4A-9BB091CD807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B78B8033-0D31-B0DC-362E-BD519086C9D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2B2AF59A-442B-E11B-E052-2AE31DF8F59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B01FAEBB-256E-262B-60C3-926CE7BEF16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B2F57E0-0AD4-0141-6307-8F2D70429C97}"/>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8890A79A-1792-B83D-1CB6-FEC15BDC947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69F51954-4C52-6004-53CF-9301BBB6F17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A64D8FDD-D8C7-214F-51AA-C5739482B15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E49E0072-73AE-841C-A975-57A52A19CBD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4C1A85A7-36B3-2AAF-12A6-2E18D450A26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6E8F6F65-3C74-2D6F-0D7C-10F0900466F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99E98E6D-CB8C-5CE0-9935-923CDCE464C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63989930-1367-8D89-5A21-8BD32ACE118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0C7ABC4D-A724-DF02-FFEC-3BFF0AABED9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88C1E836-2B05-7CA4-ADC3-9FF8CFCE3C7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6E38BDF4-967D-1DF3-276B-501352C2F0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860D56D5-1F44-51FE-FF07-8310AC1D18FB}"/>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B2ECA88-1BCD-AE07-7708-F7913E21DE5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0820C4FA-BB6C-B194-67D0-4719F05B7162}"/>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7A2ABDA3-420D-9505-4F86-18C18603C0A5}"/>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6F0D909A-10BF-0A37-DC27-75C6605FBCAB}"/>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0D829410-8451-8192-5924-55C94CE797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B8A0C4AC-B9A6-A2A8-16A9-97D76DC36D93}"/>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F2E67F79-B225-A453-F5FB-AA74C66C0E0F}"/>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E8950EF3-1A4F-3777-B58B-652079A9BB52}"/>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1F7B42CA-2EBC-C065-0561-C58CAD753D64}"/>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B0ADD734-3F4D-3593-1C9D-188C0F3AB2BC}"/>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FA2B1EA3-467C-99B5-E19F-80C8FA665AA5}"/>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F9358DE-87F8-2DD4-33B0-633BE03FB28B}"/>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44" name="TextBox 43">
                <a:extLst>
                  <a:ext uri="{FF2B5EF4-FFF2-40B4-BE49-F238E27FC236}">
                    <a16:creationId xmlns:a16="http://schemas.microsoft.com/office/drawing/2014/main" id="{DF9358DE-87F8-2DD4-33B0-633BE03FB28B}"/>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A8487F69-2B04-DA09-5A27-EF9BFE9177AA}"/>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771B7F60-6308-047D-22A3-FA091EABCC79}"/>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CEBABBBC-B678-422E-46C2-072FE57D8819}"/>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D8C9E7D6-F7FF-12AE-3025-380ECE78666A}"/>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14DC1727-7D2A-2A6A-1769-4F30C0D62A15}"/>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6054A15A-6F9D-F4EC-80CA-8514C06EB0E6}"/>
              </a:ext>
            </a:extLst>
          </p:cNvPr>
          <p:cNvGrpSpPr/>
          <p:nvPr/>
        </p:nvGrpSpPr>
        <p:grpSpPr>
          <a:xfrm>
            <a:off x="6094849" y="1972167"/>
            <a:ext cx="672531" cy="594615"/>
            <a:chOff x="3879354" y="1837362"/>
            <a:chExt cx="672531" cy="594615"/>
          </a:xfrm>
        </p:grpSpPr>
        <p:cxnSp>
          <p:nvCxnSpPr>
            <p:cNvPr id="25" name="Curved Connector 24">
              <a:extLst>
                <a:ext uri="{FF2B5EF4-FFF2-40B4-BE49-F238E27FC236}">
                  <a16:creationId xmlns:a16="http://schemas.microsoft.com/office/drawing/2014/main" id="{5AB79979-A850-BBBA-05BE-AF6AFA0E0E5A}"/>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21DD38F-4B8D-4BC4-19F7-1A06ACFB49A6}"/>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7A8B814D-EE64-6014-3FA4-4FBDFAB5704A}"/>
              </a:ext>
            </a:extLst>
          </p:cNvPr>
          <p:cNvSpPr txBox="1"/>
          <p:nvPr/>
        </p:nvSpPr>
        <p:spPr>
          <a:xfrm>
            <a:off x="6782073" y="1824792"/>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the</a:t>
            </a:r>
            <a:endParaRPr lang="en-US" dirty="0">
              <a:solidFill>
                <a:srgbClr val="C00000"/>
              </a:solidFill>
            </a:endParaRPr>
          </a:p>
        </p:txBody>
      </p:sp>
    </p:spTree>
    <p:extLst>
      <p:ext uri="{BB962C8B-B14F-4D97-AF65-F5344CB8AC3E}">
        <p14:creationId xmlns:p14="http://schemas.microsoft.com/office/powerpoint/2010/main" val="14752316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CF4D5-8B67-B0F3-A44D-C3AE0395AE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1BFF14-9AC2-292C-9072-1D53627041DB}"/>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B8103B79-5684-631A-B24C-5531E84772E8}"/>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53C52036-A19A-32F6-DDC3-8419D0315036}"/>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75</a:t>
            </a:fld>
            <a:endParaRPr spc="-11" dirty="0"/>
          </a:p>
        </p:txBody>
      </p:sp>
      <p:pic>
        <p:nvPicPr>
          <p:cNvPr id="4" name="object 4">
            <a:extLst>
              <a:ext uri="{FF2B5EF4-FFF2-40B4-BE49-F238E27FC236}">
                <a16:creationId xmlns:a16="http://schemas.microsoft.com/office/drawing/2014/main" id="{2ECE446D-B3FF-D617-CAB6-40A52204C0FD}"/>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E697A504-FC5B-AAE5-FD22-32C1626C6692}"/>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E1D4DDCF-2A46-BCEB-BB08-AC52B8929365}"/>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FE30B797-611B-9D8B-EB3C-BAF943126764}"/>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endParaRPr sz="2092" dirty="0">
              <a:latin typeface="Calibri"/>
              <a:cs typeface="Calibri"/>
            </a:endParaRPr>
          </a:p>
        </p:txBody>
      </p:sp>
      <p:pic>
        <p:nvPicPr>
          <p:cNvPr id="8" name="object 8">
            <a:extLst>
              <a:ext uri="{FF2B5EF4-FFF2-40B4-BE49-F238E27FC236}">
                <a16:creationId xmlns:a16="http://schemas.microsoft.com/office/drawing/2014/main" id="{448C2976-14B7-1E7E-B5D6-91EC7E279D66}"/>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0BB1598E-EDDB-82AD-30EA-95B365F09BD9}"/>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5DB62384-7E24-AC3C-5CEF-A1898A7279AB}"/>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7BCFE498-A692-3E29-4EC8-1A4E4B2F848A}"/>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44C5AEC4-D88E-67A6-635D-EBB2BE51A423}"/>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FE9B430B-3770-DE85-7B86-E080AFBD1B68}"/>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E37AC79E-406E-8BBE-0281-34EFB6CF797B}"/>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C76A9E66-014A-4B18-2012-A75B0639C107}"/>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99457DF8-8360-BCFD-96CE-0407635CD951}"/>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A443A90C-7C01-F3AF-3A00-08232FE840DA}"/>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2A36F18D-CAD5-1865-62BE-6ACA9C1796BD}"/>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258A506C-26B3-5221-7D27-194CA43B589A}"/>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80152F9B-00CE-8927-105D-DC6503916FE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41BD311-AB59-16CA-FF60-039E7F3FA2B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D338E767-EF98-065A-3033-BE25B4285F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9202321A-7B5A-D349-B0A0-843A1E4A993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209BDC08-0E57-BD88-6C25-5074D75495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C5430000-FFF9-0146-DC92-E4781E32300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C9B3019C-1E24-805F-8762-18ACB98C714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73820AFA-A673-A852-D2B9-074598F9AB1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E67F6B85-E939-7722-07E2-D6EF67ABEC1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75B15934-D409-9FDC-7686-5297E2F8E4DD}"/>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F23331C3-89EA-3E0F-5C6A-891BA4EB683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1713B114-961C-F5D0-F5AE-F2124B10B17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4AF12A53-9B5C-F311-F257-64D99B734129}"/>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A0CDFCFC-23AA-3DA9-7596-6F3AF4B6DF1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B85864C1-1473-F68A-8035-2567F522EB99}"/>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12334B6C-AB8C-2D73-52B5-543ED8BEB821}"/>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A042592E-3D1D-4144-4B57-88DE4D3EF816}"/>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32D5A098-8E1B-CBEC-379E-D7161C44801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06506C45-7689-DAFE-7D76-E1A867B4EDB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F5782A6-01F0-C231-FE79-A3755A3F0D1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F87FBEC2-FCDD-2D91-4D9D-2F5DB6CF41E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FD90B828-56E6-EE0A-27B4-7509036DF6F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B72EA210-55EC-8696-4C63-063C3E9E43A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04561D2B-14D2-BF42-5EA3-357D5F59827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0F6016B-9904-AD7C-4D1F-5B3C69D4921B}"/>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7F622438-EE72-31DF-DE75-3E8A38A325A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CBF9AEC9-4981-71A7-4C04-8DC1D31E673D}"/>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8F0410DE-4181-ADC8-E6D3-A10AFDDBB9C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EA050BDF-DD2D-E6AE-ABAE-C110232E64D8}"/>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D96718AC-5B24-E864-AB0D-4FB87D293934}"/>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9A87FD8A-42C2-3ABD-3F81-5BEE7EBB03BE}"/>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FE7EE3C9-73AE-EBC7-C7A5-E3F4382768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65BB87EF-FA2A-0F2E-8216-4E66582D5D52}"/>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EA5B91C8-FB2B-453F-9F31-B7A06734372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A1594CC3-3513-B972-344F-AE53AEB349D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04CB99A5-796F-C7F7-5C10-7314C564BE0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7C898559-6817-7CF5-A617-540568E134C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FF5EB9-2D34-AA59-59E1-641D890E051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1866AAEE-A358-6377-B1C7-55B0F9F32B0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B3854CE5-E805-0A8C-6CD7-C97A962DF66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67A8CFFE-8862-5CBE-1A76-04FC841692B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8E55C593-B6C8-842C-F619-8C6B5173D52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40AB84C5-4DF4-385B-EBC1-8EF830A5906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4D96FBEE-0FF3-A683-7AB6-23D025AFDF4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9B75DD01-E9B2-604F-10AE-8415CACF40C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4F4AC9F4-0B5A-06BC-0BEB-C80027C677F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4B92C19F-EDA6-8362-F817-89A644930E50}"/>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0BFEE3EC-D128-F2AF-F612-516BA70B1C8E}"/>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9461E164-16C6-E2D7-023E-888C6761B0F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CE820583-3BE0-11CF-D6DA-798F46F6E7A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EA48C10C-1EC8-26F5-56F7-C33266A5210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F5FAB248-E6EA-0FAB-3C60-9AD9F1E5EEF9}"/>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380F505F-6F30-1B6C-8E40-7AF8362E967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D57DB06A-7EA3-F369-F443-6AE297FCBC0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F16571F7-1093-5B16-0BA4-243C5FC7BCC8}"/>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0FFA0684-FE4B-00DD-E590-2F06278B900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B57F4D8-1D4D-8F29-FB3D-768A2CA4307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F9149BD6-A5E4-F9E8-8BD3-42E63D97CA30}"/>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6AF32874-1F1D-935A-4322-A03F2F754E7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2FBC6F41-8F4D-8DFA-27C1-C080C6DB2A6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BBF06829-0BB1-D7FB-CA55-D38678121805}"/>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8FFA7556-5D36-D754-1F01-3F49BFCFFB53}"/>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B733AF3E-BFCB-FDF0-05A6-6AFD3700573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73465F91-014D-E479-5C67-D0E4A2386A45}"/>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D5EDA31E-EAFF-773C-82A3-A5E78411CE0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0EC39295-64E9-281D-1C65-9CE0D560533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8F8B86B1-10CA-78EF-81EB-FDC40D2BDDE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DA8E8839-40D1-583E-B942-5AB2EAED7F46}"/>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111E629E-5297-DECF-FD77-6AFBC6D8E37C}"/>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63090A72-A132-342B-7CBB-BD29131F34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059E21A-CF66-CFFC-BA8C-675AEE42B24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099617E3-6EB8-C771-6DB6-CABFC6E5729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4567C28A-7F03-FB4D-9345-0AA43925A98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FA8CC85-84D9-C3B9-CAC0-C8DECFA10C2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EAE7890F-DF31-6F1B-4AD3-D7F9FC51399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EA9CF676-D3E4-E988-135A-04B441FDE93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E532200F-0099-D288-B201-A2DEFF20595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103F7286-6BD1-7F9F-0A80-44A51714953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3A7F2C37-08FF-69DA-0EB6-411D5029E48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020C411D-C643-B961-4A02-A6D7B533503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C5EDFFEA-D1E9-B519-0354-79B921A0C45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FF0603C1-C0EF-CDB0-F41E-DEB03451341F}"/>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6ECB304A-89F7-09EF-FB27-BA393EF1FF8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8BDFD085-E2FA-5730-C0D8-16B1BD160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B34914D1-312A-44EB-6FFD-53469BA1E37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23556F9D-B568-814F-85CD-C69DDCA1D2B5}"/>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B4427F1B-126E-C093-144A-0F84E1568BC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B86842B9-B1CF-9C79-AD0A-772E0F797C94}"/>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9604DA78-DAAA-E8D2-95BE-74493D1BB03E}"/>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87041547-CAF6-22D8-4D6D-AA345524F1CF}"/>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F15A72D6-8BD9-4175-33E2-52DE33BF4784}"/>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8992EAA0-D440-3E09-AA1B-BA580405737F}"/>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17E7A587-3D43-EDC7-1C4F-64FCB350AFDB}"/>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6D6D286E-60BA-F94F-9A60-45F32FD2E93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9A32E2AE-5293-A1BF-05B2-77FDE76B004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6C02AB4E-4ACA-D51F-206A-C25E42A6B9B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E7CD0712-9EA5-F700-D384-E046DB87E79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EDF9F8F6-C5CD-A6F2-050B-B40331D65E3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1F5E69E7-0A13-7F48-8C2D-C5F850A4FBE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3ED74593-6155-56D9-A42E-32ECB48A8C3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9ACB3114-FFF4-60DE-4DFB-0ACE2B824EC6}"/>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0507C82E-ECFB-306A-C767-A4FEDDFFFB3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9A5A8646-C421-28FF-17A5-B97B768407C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60C8BE3C-2A9D-D475-0C36-6236037F389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B438316E-BDCA-A656-A0F3-3345E76DB25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7343B82D-FC6A-9314-4877-EDB8896AC78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CEE6F751-C1D9-C696-869F-1C0E9BC914E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8446C47F-8A99-92A0-DC59-1533602FE51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B889CC3D-BF9C-F3EC-0DC7-2725E908F06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EBA7BDF9-5552-6A73-C1A0-321AFF752F1E}"/>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6DB50788-D52F-F5AC-9595-CD2112F14F46}"/>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8AC4F679-F1D5-BA1C-9AA2-18F1956F263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DA06E58B-E5C0-550B-18C7-FD3F6427F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CEC659BA-EFA1-F2CA-327F-2886AC8A8CB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7911CE27-DC12-5E30-8C63-D268A150551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70AA0D51-1D87-2D90-E2CC-13AF2D5A87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DF0E30BF-714C-7360-093C-2B722F7507C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03B18B26-8D5A-9C13-3660-8FFA6D174FE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AA74A5D0-95DD-4D21-C826-C51F4B1CC1F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B3270CF2-D03D-F076-1706-87E5BFE9FC2E}"/>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A98784FE-A3EC-E195-C60D-5B14A516238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2CFD957-DFBB-7E97-2D3C-3B2207F398B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034D2C11-B34C-8F9E-3EF1-1A71317709FF}"/>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5C2AA353-E986-54A4-2DD6-851B3C99E32E}"/>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ECAF118A-FBC3-9ADD-9896-C94267004D2A}"/>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EB9765E1-CE39-A0CF-2BBC-7B4B16E02F22}"/>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C8CB904E-F085-0F14-C194-CE97F24A88C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D055BDB3-FC76-57A2-2593-426ED34D6F5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2778C5E9-1679-0644-3227-483EEC75CD0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C1176BB-AA9D-D933-BDB1-6311BE1DEEC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50E1F632-441F-1EF9-FDE7-ECA64DC42E97}"/>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9BE38217-09DE-6D32-DA6A-3E6A89AD5A5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D8269E3B-1DDF-6D51-AF24-AADDAA41C90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BAC3B205-BE73-B968-4822-5425E8EE11B7}"/>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762F1D0B-271D-BA58-40F3-4CDA31F131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101C0A46-0BC4-B9A2-DE2E-749A86F3ADC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575E314D-FDB7-B8C4-B23F-F36F2DF7291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77FEF069-4DE6-FA49-C9E9-F5B3103557A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4DE1DF4A-9A80-47BD-C9EB-5A7C1CE33E6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2B92F186-976D-F33E-58FC-8B34CE297A6E}"/>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FF6D9395-88B4-9D48-19EB-6BDFE5BE9A6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474B94D7-1064-EDAB-95FC-A2E376A4E7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9D9A81E-CE28-3A42-BCF7-9565CB1C9A4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AE70C264-F65B-EFBA-2129-54B16F15E10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7030611-E16E-DE81-C57B-839479EF902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BD486AF5-CBA9-1A34-D397-1ADD958394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8422DB26-037A-98F3-E03C-4934C558BD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9640BFBA-E15D-71B3-C187-F987ED1AE20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77962AD6-0D4F-A989-1DD1-14566D2E53BA}"/>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17CC3D40-A859-E7F7-046E-6135BBA44A5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EA36CF8E-1288-A12A-BD52-18B53AF10CD5}"/>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577EFECC-0720-AF09-363F-FC95C67AE75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27C04351-66F0-430B-0005-470594773DAA}"/>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D53DD826-91ED-0C22-9767-41CEC52AD2F1}"/>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ADD37454-D214-19E2-EE4C-57BA2DE78780}"/>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2DAC0046-7523-2445-7DDE-3891AAC1A60F}"/>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32869A8A-ACE3-4D70-21EC-D0FA933A35B8}"/>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46A9858E-89B7-D6EB-4CFF-68E66DB8C77E}"/>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361F6A69-7B09-A011-F8CA-25D410C72BFF}"/>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2A88779-9C39-75D1-8696-B902CA154BC4}"/>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44" name="TextBox 43">
                <a:extLst>
                  <a:ext uri="{FF2B5EF4-FFF2-40B4-BE49-F238E27FC236}">
                    <a16:creationId xmlns:a16="http://schemas.microsoft.com/office/drawing/2014/main" id="{E2A88779-9C39-75D1-8696-B902CA154BC4}"/>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B7351637-3558-6F27-85AF-58047C2E676D}"/>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9B68AC6B-11F5-C3A1-DF35-CE7217D3C835}"/>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F8A609B3-FF7E-D361-E81D-AF18E769BD04}"/>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AD13A1B9-E56B-5644-8A50-49F47B14DD45}"/>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B928D301-9556-CD00-9EE2-13F967912714}"/>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A7DB362A-61FD-B33F-50BC-34DADC883B0D}"/>
              </a:ext>
            </a:extLst>
          </p:cNvPr>
          <p:cNvGrpSpPr/>
          <p:nvPr/>
        </p:nvGrpSpPr>
        <p:grpSpPr>
          <a:xfrm>
            <a:off x="6704452" y="1980188"/>
            <a:ext cx="672531" cy="594615"/>
            <a:chOff x="3879354" y="1837362"/>
            <a:chExt cx="672531" cy="594615"/>
          </a:xfrm>
        </p:grpSpPr>
        <p:cxnSp>
          <p:nvCxnSpPr>
            <p:cNvPr id="25" name="Curved Connector 24">
              <a:extLst>
                <a:ext uri="{FF2B5EF4-FFF2-40B4-BE49-F238E27FC236}">
                  <a16:creationId xmlns:a16="http://schemas.microsoft.com/office/drawing/2014/main" id="{603745D4-D6B5-11B5-BAFE-CB21D80E7765}"/>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094AFA0-8093-70B9-8D50-4CE3FC497AE7}"/>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1D5238CB-7480-B834-4EBF-1FEAA651AC3E}"/>
              </a:ext>
            </a:extLst>
          </p:cNvPr>
          <p:cNvSpPr txBox="1"/>
          <p:nvPr/>
        </p:nvSpPr>
        <p:spPr>
          <a:xfrm>
            <a:off x="7391676" y="1832813"/>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mat</a:t>
            </a:r>
            <a:endParaRPr lang="en-US" dirty="0">
              <a:solidFill>
                <a:srgbClr val="C00000"/>
              </a:solidFill>
            </a:endParaRPr>
          </a:p>
        </p:txBody>
      </p:sp>
    </p:spTree>
    <p:extLst>
      <p:ext uri="{BB962C8B-B14F-4D97-AF65-F5344CB8AC3E}">
        <p14:creationId xmlns:p14="http://schemas.microsoft.com/office/powerpoint/2010/main" val="30123203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8C62F-737B-28AA-427F-D14424F3389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FCB3311-99D8-7836-A758-2321D3DF0B31}"/>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F8A38CB5-FC54-CD74-48B1-02572A991B94}"/>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9EBD48ED-A16F-FCC2-E471-9807672DC5B2}"/>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76</a:t>
            </a:fld>
            <a:endParaRPr spc="-11" dirty="0"/>
          </a:p>
        </p:txBody>
      </p:sp>
      <p:pic>
        <p:nvPicPr>
          <p:cNvPr id="4" name="object 4">
            <a:extLst>
              <a:ext uri="{FF2B5EF4-FFF2-40B4-BE49-F238E27FC236}">
                <a16:creationId xmlns:a16="http://schemas.microsoft.com/office/drawing/2014/main" id="{5824A8C4-589C-1592-5D48-24304D5699AA}"/>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A537B2FA-D219-2551-C91A-BD3A751295D7}"/>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822B434C-5DC4-0202-25B3-2DFF54383E5B}"/>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C106A404-59D7-9972-4C15-F4CFDFCBBF55}"/>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a:extLst>
              <a:ext uri="{FF2B5EF4-FFF2-40B4-BE49-F238E27FC236}">
                <a16:creationId xmlns:a16="http://schemas.microsoft.com/office/drawing/2014/main" id="{7E135F9D-0AA9-539B-8BA1-07DCF08E13E6}"/>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51EF5B41-7897-1675-39AD-5DD4B1C3C57C}"/>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E7DCF46F-BBA3-D7B2-1368-EC7CEF6FADB4}"/>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A6DE3DE9-8715-0959-2EEE-87B2E92AAB5F}"/>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D94A13EF-48BF-5449-F9C6-6DA091378BE3}"/>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16411578-FA14-82EA-C3BD-56AC99FA49CA}"/>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E350511E-F067-4557-EAE7-9434AA68106A}"/>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EB2F1730-5FA6-52FF-FE2F-58DBC43B6E5E}"/>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02F7E495-CEEE-81E6-295B-B6B68532B8C5}"/>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6462766B-AB5C-9870-77B8-58D0FB18403C}"/>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CE2FA3FE-5C9D-CBAC-B5F3-00C4F82E0ECE}"/>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5B6B4012-093D-978F-02CB-71183735FD16}"/>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324CB63F-FA45-B9E1-B318-A1071CBA3F5D}"/>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7147EC9E-257C-0682-8C4E-8AD89331B616}"/>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AFED6B9B-F7DC-4653-A2BF-B56A4DA5CCF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CEB1A331-FA26-4DCF-07A8-98D7F13D08B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922058F-C930-3CB3-C49D-386B0346487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F572B7F7-7589-7571-321E-12C53117392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66EB418D-9E4C-A1CC-A203-CF9148B3431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D17E342D-71BF-15B4-CEE4-9A643BAB6E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580CA77A-D6AF-EECD-641E-1599849C072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5FE1DA47-565A-4457-57AD-12306130E79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17E5AD3E-2C6A-AFA0-5AAD-5CFD8208591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50609649-D206-14B6-5ECA-6395D3C1AD1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92388446-041A-490E-E9D2-A76BCA6D49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F6171D0C-E741-80F5-270C-8C7BF452B5EE}"/>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8384F18D-125B-C546-7B11-30CF4AFCE50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A247C8B3-3571-5DC8-6174-88835CDBBFC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467E4371-4A51-8581-DD0C-0044C4C7D08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E78911B8-4871-A69D-5539-7E410558628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AC65604-B126-FC26-F16D-681624D6F20C}"/>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5C4BC03F-AD31-E819-FA72-A3BC2AA676F4}"/>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9E0EB9EB-B88F-AAC0-C92D-5CCCD2034075}"/>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4B2D7A6A-B5FB-97FA-A4F0-E251E804B8E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93B1AEAA-8C1E-9B6A-F25E-E9BEC897B56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0EBD60F2-4CB2-EB34-BA04-F1527584D0C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93D5706F-2FAB-A18E-B823-F4841E07D5E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4CE80901-586D-D8A1-E89A-223B8EE647CA}"/>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28529AA4-8A6E-1B3D-9DD9-ED118543E552}"/>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6FC17EF-0E95-EC3C-9969-F30718383CF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84447A0D-5EE1-6A71-FAA2-F89E8648DDC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E326A800-FEA5-8AC2-6B65-24AB34AE5AA2}"/>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35ADE3E3-FD89-6F6D-D3F3-538A12A8CC48}"/>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27C1CF50-B859-0F6A-FCED-28FBF1DCAD33}"/>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0C042D93-90FC-71F6-B12B-4F74943E45E9}"/>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14DB4118-BFA4-83F9-90E0-285CFCA4B37A}"/>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F2352FC9-ADCB-BFC7-FA3A-49C307815E00}"/>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04CCD274-A78B-175A-FE1A-1580343FAA3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0CAF9A21-A31B-155B-3EAD-E160E6F5308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23E966BC-CD8B-B593-A7AA-AFEAFBEF019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199CE5C1-3863-83ED-B292-EA7A6F52823E}"/>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FDD85CAE-07B3-E3AD-4395-E922AA6763C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7D8289B9-7F79-6A90-EEA2-4E118B1F654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1728D722-A489-4E3F-31F2-4C06C8E8BF7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86F50179-AEC0-B958-6BF3-001E541B4A19}"/>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1055ED3-DB46-DA04-03C5-1C49A2D895D8}"/>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1B5C970D-C5C0-B921-9C05-1F10AE8CB0A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BF8E47FC-4A54-7892-574E-BF91375B8D3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21F7D579-C334-67F8-8AE4-295C8606513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D1AB3A5F-2C25-99B7-A778-12E7CBB72EDF}"/>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87175953-F047-1319-1859-27E8D8577E6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B1FBF574-5887-D93E-7F68-BCA78DD847A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149B4B76-85B9-91B4-4F12-3A6111CBE87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478D2D62-8A6C-5F8D-413A-7099D628C8F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8F125CC4-C118-2768-D7C3-499876469E8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06593BA2-777A-8609-D15A-20979A690B4D}"/>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6D48B9C4-05C9-DCC3-7B18-9BA98F6112A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ACC8D4F4-430C-D43C-A291-8B906C3ACAB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E8A0260F-95B0-A541-7B44-0E29A08B40C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97A4545-D94D-A4E9-DC8F-5AE67C42C4E4}"/>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37269154-ADCE-3ACC-1E65-2DA8D6DE143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9464D18E-F02F-9125-99C9-E4A4356800D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90B79CB-36CE-D7A5-1A0D-BD679A414E06}"/>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6D5B99C6-468C-F7B6-3389-AA05D5FFC527}"/>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383A31E5-9D33-46E8-9168-8097F954108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08FA0867-B538-2553-C818-B373B32EA47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CEC5F7F5-DBED-BB4F-CC6E-A3C944D5A1E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06663639-872A-4279-5146-B76012E3819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5F4ADAA-B9FB-25F7-98FF-52592139BAD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D3160FD7-89F5-D2CC-C1AF-21F17A54935D}"/>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DC437A9C-B1D2-042A-C7E1-CFEFBFF6544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67BB1A6D-C6EF-33D6-767D-78C402B3EC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2092DBEA-92BE-14FD-C872-55DA8A48A20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C6788ED-A441-C107-BF0D-FCFDEC3ECE4D}"/>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5A36580F-C938-D3C9-3D03-31C7921C61E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7C4D7AC3-CBF0-400D-9DC3-336E2B1F5D0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C5DC17A4-7C7D-9B77-0C50-18F44961C15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1A8D4C2D-20A1-2F46-13E9-169761A1ABD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58698DBF-CE6B-015A-1853-D9107DF1280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C0D42D6B-DA01-A79C-5D6E-E7416499EF3A}"/>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49F47986-9D1B-7A7B-53B4-28B97B308483}"/>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EFFAF31D-C87F-E486-94C8-60540DD3818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D7A1FF9A-2C3F-494C-2227-4689A71F865C}"/>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663023F5-4333-A809-C76D-A50A23A96AD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74D8B8B1-F129-68FC-951B-480345C1336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960AAB9E-887D-C49F-1D50-52F67B950EE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82224F8E-C120-2601-FA55-0F5D8B12F70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DE845F5F-E048-AA3B-9920-C685A5DB167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93314CE3-FA9F-3691-3C93-24DFA8F7C46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05072671-B016-8444-EEC9-739408E6C61F}"/>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DC1AAC29-087E-25C9-E016-F4F8660963D0}"/>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89AB7578-4363-9034-C3C1-4E324D1637D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531DE849-267D-9A98-D4B1-91AEF2D5548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D962CC6C-FEFA-7650-DDC6-F4E162159CFF}"/>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222E49C8-3816-F440-85F7-3FFDED9F962B}"/>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EB577FF6-31C9-80E4-E248-D0E3AE6869D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87675D9D-3940-7CAF-B9B2-EB19926B3BA9}"/>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C7560CA5-0A5A-73B5-02F7-68F8E4A44C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1B929F98-FB6E-F971-509A-28B6337DCB2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4706C066-C56B-E847-1A9D-7A283939744B}"/>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7CEA3B26-1AE1-3801-6E65-B444B250A95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5EFD75AA-C3B6-DA66-377B-8E7F3F2752F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15EF6093-582C-E66D-E5B5-019EFE25C2C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31106F9B-788D-C9A4-4705-FC9AAD11FEE7}"/>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E04E8DAD-0391-0825-8190-EE31731048E0}"/>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0D367B3C-2E0E-E290-C359-C8413CAF211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7C96B59-F6A8-D179-65A2-A4F21087565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C6670F5B-B097-5061-53BA-F59597E72D2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02E6EA13-E02F-67A5-71CB-97A3DC37EA2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734CF6F3-A270-15B3-B728-4456E272E21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D160A005-86D5-590F-1DF6-2C74FFF4BFB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6B3C7AB6-2C0A-20DF-F364-87F90B4E2AE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C82AE54F-0351-8297-F47C-A60577EBCA0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64D0A779-F7AB-462A-74B0-F8715A35520D}"/>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21B2D318-2B03-56A1-CED9-322E5FDAA48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236BA505-3DD7-6256-DB76-2E21060410C5}"/>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8123E501-C05E-EF68-5356-35DAF0CFC34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DA6DCEB7-DA86-9461-E1D8-12CBFFA948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EA582A79-D976-B233-8EF5-24151E50792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2B19A905-93D8-70A7-C83B-BC72024B0C2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92357AE4-D35A-D526-1B73-144C1C1892A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7BCCA005-F3C2-F7DE-28C2-585E9DC8C023}"/>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8EBB0C48-0A59-08F0-D063-9345447EBAC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9040115-A400-C39D-17A4-E7036011FB6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E22F3ED4-DEB8-541A-7DC6-0F24862F90A7}"/>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E571B3BB-A502-6D05-23A0-8ABA94BD6EEA}"/>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04D65175-BFA0-3C4F-A954-54FF051BBCD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EF1647B3-2F85-81C2-1E87-614FFB5CA61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EB2A33EF-EA10-07AB-D783-63E50C0446C9}"/>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63ED3BC3-B3DF-5DA7-BCE5-B203439CFA0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C12597FA-D577-EA51-1876-49C71CB42B7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A4C3856B-C1CC-D85F-97C3-6D56B18F926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0396D683-A0C2-F7B8-8CAB-436C191E8D9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2D317BC6-2A77-9707-7344-C0A895D95266}"/>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D1D6E1A2-8202-6BAB-5908-840DF410247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55D587EC-BC76-038C-A8F6-7D29F7D17610}"/>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D614CED5-0038-0C15-CB69-11560FCA2DC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A405630A-8171-9DE7-742A-241F22DE780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C527345F-08B1-A59E-6962-9CD8F65B2F89}"/>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0EE2B7F4-7623-EA0B-293C-DA8BABD1EB4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BABF8656-08F1-24F0-BA71-FCC53FB959CE}"/>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4299C642-FEF8-AEBC-0434-7C52856431DE}"/>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30C968B7-C0C5-3F02-72DD-25C590F5014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526914C2-4138-E1B0-032B-18FA133B72C4}"/>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E6868EBA-4F31-CBFE-31D6-1AAD3F990E8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A9971EC0-52CD-75A4-8AE5-7EAEB9F5D5A9}"/>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C162FC2D-1E1F-CCFB-92BD-7979482FD2A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49EACCB2-1D3F-D622-3A7D-B205E952F7C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ECB0C5BE-4C3F-C2C0-A62C-E1BF602B895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5D938870-A739-343E-C494-C3E876C146A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CF841C71-D1F4-05C4-1DD3-BB9E08B87A4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D957C069-CCFE-845A-EB30-1043F710D0A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409F389D-0369-5FF0-D1DB-BCC4384E8468}"/>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26E1C27F-EC75-1FFC-A448-7672115384A8}"/>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4A8C7931-AD02-B004-4F13-46C5A1C58A9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C3B04DE2-7C4E-84FC-EB44-ECE6B79BE85E}"/>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7676FDF0-5D75-88A5-CF8C-9AD41D60EDFA}"/>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CB1103E4-9131-4B90-1ACB-A9914B04782A}"/>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5C3729C1-ACA3-9EB5-23BC-8B4FC53E14C9}"/>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753FB26A-3BE9-F621-E1E9-006240E7338B}"/>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3EB5722A-8C66-7B4F-8E96-719F84E97439}"/>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DAED849-CBC2-9687-5E5A-0ED6F496D61F}"/>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44" name="TextBox 43">
                <a:extLst>
                  <a:ext uri="{FF2B5EF4-FFF2-40B4-BE49-F238E27FC236}">
                    <a16:creationId xmlns:a16="http://schemas.microsoft.com/office/drawing/2014/main" id="{ADAED849-CBC2-9687-5E5A-0ED6F496D61F}"/>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F14BA090-4378-1C88-34CC-38D0A119B764}"/>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A4002DC7-0290-EF30-335C-4A957434A4D1}"/>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C1355B2D-3D37-DD42-171E-3E281170B8C2}"/>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D367D767-F554-0855-C976-70CE38F6856E}"/>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77EE7BB8-E2E5-52F1-644C-A03BCA0EB877}"/>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9863FB8F-565D-9D8C-E3A8-BBB7E3B06F03}"/>
              </a:ext>
            </a:extLst>
          </p:cNvPr>
          <p:cNvGrpSpPr/>
          <p:nvPr/>
        </p:nvGrpSpPr>
        <p:grpSpPr>
          <a:xfrm>
            <a:off x="7410308" y="1980188"/>
            <a:ext cx="672531" cy="594615"/>
            <a:chOff x="3879354" y="1837362"/>
            <a:chExt cx="672531" cy="594615"/>
          </a:xfrm>
        </p:grpSpPr>
        <p:cxnSp>
          <p:nvCxnSpPr>
            <p:cNvPr id="25" name="Curved Connector 24">
              <a:extLst>
                <a:ext uri="{FF2B5EF4-FFF2-40B4-BE49-F238E27FC236}">
                  <a16:creationId xmlns:a16="http://schemas.microsoft.com/office/drawing/2014/main" id="{E86D5347-A84E-3CAF-EBA1-6CEF33470D11}"/>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96819C2-C2D1-5713-3371-1B66710BE67D}"/>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3962DEB6-D251-4831-72F9-CF2988D2E03D}"/>
              </a:ext>
            </a:extLst>
          </p:cNvPr>
          <p:cNvSpPr txBox="1"/>
          <p:nvPr/>
        </p:nvSpPr>
        <p:spPr>
          <a:xfrm>
            <a:off x="8097532" y="1832813"/>
            <a:ext cx="701981" cy="400110"/>
          </a:xfrm>
          <a:prstGeom prst="rect">
            <a:avLst/>
          </a:prstGeom>
          <a:noFill/>
        </p:spPr>
        <p:txBody>
          <a:bodyPr wrap="square" lIns="9144" rIns="0">
            <a:spAutoFit/>
          </a:bodyPr>
          <a:lstStyle/>
          <a:p>
            <a:r>
              <a:rPr lang="en-US" sz="2000" spc="-11" dirty="0">
                <a:solidFill>
                  <a:srgbClr val="C00000"/>
                </a:solidFill>
                <a:latin typeface="Calibri"/>
                <a:cs typeface="Calibri"/>
              </a:rPr>
              <a:t>&lt;</a:t>
            </a:r>
            <a:r>
              <a:rPr lang="en-US" sz="2000" spc="-11" dirty="0" err="1">
                <a:solidFill>
                  <a:srgbClr val="C00000"/>
                </a:solidFill>
                <a:latin typeface="Calibri"/>
                <a:cs typeface="Calibri"/>
              </a:rPr>
              <a:t>eos</a:t>
            </a:r>
            <a:r>
              <a:rPr lang="en-US" sz="2000" spc="-11" dirty="0">
                <a:solidFill>
                  <a:srgbClr val="C00000"/>
                </a:solidFill>
                <a:latin typeface="Calibri"/>
                <a:cs typeface="Calibri"/>
              </a:rPr>
              <a:t>&gt;</a:t>
            </a:r>
            <a:endParaRPr lang="en-US" dirty="0">
              <a:solidFill>
                <a:srgbClr val="C00000"/>
              </a:solidFill>
            </a:endParaRPr>
          </a:p>
        </p:txBody>
      </p:sp>
    </p:spTree>
    <p:extLst>
      <p:ext uri="{BB962C8B-B14F-4D97-AF65-F5344CB8AC3E}">
        <p14:creationId xmlns:p14="http://schemas.microsoft.com/office/powerpoint/2010/main" val="23607202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7BE91E9-96E4-30A7-1609-E9AF61FE0E64}"/>
              </a:ext>
            </a:extLst>
          </p:cNvPr>
          <p:cNvSpPr>
            <a:spLocks noGrp="1"/>
          </p:cNvSpPr>
          <p:nvPr>
            <p:ph type="body" sz="quarter" idx="16"/>
          </p:nvPr>
        </p:nvSpPr>
        <p:spPr/>
        <p:txBody>
          <a:bodyPr/>
          <a:lstStyle/>
          <a:p>
            <a:endParaRPr lang="en-US"/>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4294967295"/>
          </p:nvPr>
        </p:nvSpPr>
        <p:spPr>
          <a:xfrm>
            <a:off x="0" y="0"/>
            <a:ext cx="0" cy="0"/>
          </a:xfrm>
        </p:spPr>
        <p:txBody>
          <a:bodyPr/>
          <a:lstStyle/>
          <a:p>
            <a:endParaRPr lang="en-US" dirty="0"/>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Encoder</a:t>
              </a:r>
            </a:p>
            <a:p>
              <a:pPr algn="ctr"/>
              <a:r>
                <a:rPr lang="en-CA" sz="1050">
                  <a:solidFill>
                    <a:schemeClr val="tx1"/>
                  </a:solidFill>
                </a:rPr>
                <a:t>Stack</a:t>
              </a:r>
            </a:p>
          </p:txBody>
        </p:sp>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2"/>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 name="TextBox 9">
            <a:extLst>
              <a:ext uri="{FF2B5EF4-FFF2-40B4-BE49-F238E27FC236}">
                <a16:creationId xmlns:a16="http://schemas.microsoft.com/office/drawing/2014/main" id="{894940B6-3D4F-EF92-EBCF-D67DAABC5CE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13" name="Title 1">
            <a:extLst>
              <a:ext uri="{FF2B5EF4-FFF2-40B4-BE49-F238E27FC236}">
                <a16:creationId xmlns:a16="http://schemas.microsoft.com/office/drawing/2014/main" id="{5B547FDA-7D68-69F0-D3A0-6C8650054BF1}"/>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07352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D76621E-6748-B5F4-DE34-D0F8B928601E}"/>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3"/>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4"/>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5"/>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66F025-4B77-A190-7075-801FCA3E79DE}"/>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 name="TextBox 7">
                <a:extLst>
                  <a:ext uri="{FF2B5EF4-FFF2-40B4-BE49-F238E27FC236}">
                    <a16:creationId xmlns:a16="http://schemas.microsoft.com/office/drawing/2014/main" id="{3366F025-4B77-A190-7075-801FCA3E79DE}"/>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6"/>
                <a:stretch>
                  <a:fillRect b="-11429"/>
                </a:stretch>
              </a:blipFill>
            </p:spPr>
            <p:txBody>
              <a:bodyPr/>
              <a:lstStyle/>
              <a:p>
                <a:r>
                  <a:rPr lang="en-US">
                    <a:noFill/>
                  </a:rPr>
                  <a:t> </a:t>
                </a:r>
              </a:p>
            </p:txBody>
          </p:sp>
        </mc:Fallback>
      </mc:AlternateContent>
      <p:sp>
        <p:nvSpPr>
          <p:cNvPr id="11" name="Rectangle: Rounded Corners 48">
            <a:extLst>
              <a:ext uri="{FF2B5EF4-FFF2-40B4-BE49-F238E27FC236}">
                <a16:creationId xmlns:a16="http://schemas.microsoft.com/office/drawing/2014/main" id="{0B26674C-B878-101E-7088-DD853DBC8D30}"/>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grpSp>
        <p:nvGrpSpPr>
          <p:cNvPr id="13" name="Group 12">
            <a:extLst>
              <a:ext uri="{FF2B5EF4-FFF2-40B4-BE49-F238E27FC236}">
                <a16:creationId xmlns:a16="http://schemas.microsoft.com/office/drawing/2014/main" id="{E02B855D-5725-FC26-2652-090FDFB81FA2}"/>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7271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endCxn id="42" idx="3"/>
              </p:cNvCxnSpPr>
              <p:nvPr/>
            </p:nvCxnSpPr>
            <p:spPr>
              <a:xfrm rot="5400000" flipH="1" flipV="1">
                <a:off x="6202404" y="4487490"/>
                <a:ext cx="1014235" cy="569477"/>
              </a:xfrm>
              <a:prstGeom prst="bentConnector4">
                <a:avLst>
                  <a:gd name="adj1" fmla="val 7318"/>
                  <a:gd name="adj2" fmla="val 14017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12" name="Rectangle: Rounded Corners 20">
              <a:extLst>
                <a:ext uri="{FF2B5EF4-FFF2-40B4-BE49-F238E27FC236}">
                  <a16:creationId xmlns:a16="http://schemas.microsoft.com/office/drawing/2014/main" id="{CF64D483-EFB2-8CA3-44F8-F2415A50BDA8}"/>
                </a:ext>
              </a:extLst>
            </p:cNvPr>
            <p:cNvSpPr/>
            <p:nvPr/>
          </p:nvSpPr>
          <p:spPr>
            <a:xfrm>
              <a:off x="5119967" y="1908000"/>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grpSp>
      <p:sp>
        <p:nvSpPr>
          <p:cNvPr id="25" name="TextBox 24">
            <a:extLst>
              <a:ext uri="{FF2B5EF4-FFF2-40B4-BE49-F238E27FC236}">
                <a16:creationId xmlns:a16="http://schemas.microsoft.com/office/drawing/2014/main" id="{3F811FDE-6E99-BB65-9CEB-909E492A0B4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31" name="Title 1">
            <a:extLst>
              <a:ext uri="{FF2B5EF4-FFF2-40B4-BE49-F238E27FC236}">
                <a16:creationId xmlns:a16="http://schemas.microsoft.com/office/drawing/2014/main" id="{CD7BA57F-6EAB-2AFE-D15F-EA4389770F7B}"/>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9280601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E969034-8CAC-6AFE-7EE2-4455E7B677F1}"/>
              </a:ext>
            </a:extLst>
          </p:cNvPr>
          <p:cNvSpPr>
            <a:spLocks noGrp="1"/>
          </p:cNvSpPr>
          <p:nvPr>
            <p:ph type="body" sz="quarter" idx="16"/>
          </p:nvPr>
        </p:nvSpPr>
        <p:spPr/>
        <p:txBody>
          <a:bodyPr/>
          <a:lstStyle/>
          <a:p>
            <a:endParaRPr lang="en-US"/>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rgbClr val="B5D5F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stCxn id="67" idx="2"/>
              <a:endCxn id="42" idx="3"/>
            </p:cNvCxnSpPr>
            <p:nvPr/>
          </p:nvCxnSpPr>
          <p:spPr>
            <a:xfrm rot="5400000" flipH="1" flipV="1">
              <a:off x="6201635" y="4488259"/>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11"/>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3"/>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384361-B73C-E2E5-7462-F821EDB3E3FA}"/>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 name="TextBox 7">
                <a:extLst>
                  <a:ext uri="{FF2B5EF4-FFF2-40B4-BE49-F238E27FC236}">
                    <a16:creationId xmlns:a16="http://schemas.microsoft.com/office/drawing/2014/main" id="{CB384361-B73C-E2E5-7462-F821EDB3E3FA}"/>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14"/>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3A54D7-397B-7176-C0A4-2B32DCAF3FF8}"/>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11" name="TextBox 10">
                <a:extLst>
                  <a:ext uri="{FF2B5EF4-FFF2-40B4-BE49-F238E27FC236}">
                    <a16:creationId xmlns:a16="http://schemas.microsoft.com/office/drawing/2014/main" id="{513A54D7-397B-7176-C0A4-2B32DCAF3FF8}"/>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15"/>
                <a:stretch>
                  <a:fillRect b="-8333"/>
                </a:stretch>
              </a:blipFill>
            </p:spPr>
            <p:txBody>
              <a:bodyPr/>
              <a:lstStyle/>
              <a:p>
                <a:r>
                  <a:rPr lang="en-US">
                    <a:noFill/>
                  </a:rPr>
                  <a:t> </a:t>
                </a:r>
              </a:p>
            </p:txBody>
          </p:sp>
        </mc:Fallback>
      </mc:AlternateContent>
      <p:sp>
        <p:nvSpPr>
          <p:cNvPr id="12" name="Rectangle: Rounded Corners 48">
            <a:extLst>
              <a:ext uri="{FF2B5EF4-FFF2-40B4-BE49-F238E27FC236}">
                <a16:creationId xmlns:a16="http://schemas.microsoft.com/office/drawing/2014/main" id="{7FABE465-C34C-0A6D-A352-86965CCAA47D}"/>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sp>
        <p:nvSpPr>
          <p:cNvPr id="18" name="TextBox 17">
            <a:extLst>
              <a:ext uri="{FF2B5EF4-FFF2-40B4-BE49-F238E27FC236}">
                <a16:creationId xmlns:a16="http://schemas.microsoft.com/office/drawing/2014/main" id="{8843ECE4-E39F-2663-756A-AF88AE617667}"/>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5" name="Title 1">
            <a:extLst>
              <a:ext uri="{FF2B5EF4-FFF2-40B4-BE49-F238E27FC236}">
                <a16:creationId xmlns:a16="http://schemas.microsoft.com/office/drawing/2014/main" id="{FBC1BE9C-DE89-D2FD-C57A-A2EF277D2512}"/>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76827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3DDD-8519-ED30-44DE-00FF4585086E}"/>
              </a:ext>
            </a:extLst>
          </p:cNvPr>
          <p:cNvSpPr>
            <a:spLocks noGrp="1"/>
          </p:cNvSpPr>
          <p:nvPr>
            <p:ph type="title"/>
          </p:nvPr>
        </p:nvSpPr>
        <p:spPr/>
        <p:txBody>
          <a:bodyPr>
            <a:normAutofit/>
          </a:bodyPr>
          <a:lstStyle/>
          <a:p>
            <a:r>
              <a:rPr lang="en-US" dirty="0"/>
              <a:t>RNN vs Transformer</a:t>
            </a:r>
          </a:p>
        </p:txBody>
      </p:sp>
      <p:sp>
        <p:nvSpPr>
          <p:cNvPr id="3" name="Text Placeholder 2">
            <a:extLst>
              <a:ext uri="{FF2B5EF4-FFF2-40B4-BE49-F238E27FC236}">
                <a16:creationId xmlns:a16="http://schemas.microsoft.com/office/drawing/2014/main" id="{F08AD561-E127-7812-F57C-DB8574D06DC8}"/>
              </a:ext>
            </a:extLst>
          </p:cNvPr>
          <p:cNvSpPr>
            <a:spLocks noGrp="1"/>
          </p:cNvSpPr>
          <p:nvPr>
            <p:ph type="body" sz="quarter" idx="16"/>
          </p:nvPr>
        </p:nvSpPr>
        <p:spPr/>
        <p:txBody>
          <a:bodyPr/>
          <a:lstStyle/>
          <a:p>
            <a:r>
              <a:rPr lang="en-US" dirty="0"/>
              <a:t>Notice that self-attention can </a:t>
            </a:r>
            <a:r>
              <a:rPr lang="en-US" sz="1600" dirty="0">
                <a:latin typeface="Corbel" panose="020B0503020204020204" pitchFamily="34" charset="0"/>
                <a:cs typeface="Calibri"/>
              </a:rPr>
              <a:t>directly “look” at all tokens and decide which one is useful.</a:t>
            </a:r>
            <a:endParaRPr lang="en-US" dirty="0"/>
          </a:p>
        </p:txBody>
      </p:sp>
      <p:pic>
        <p:nvPicPr>
          <p:cNvPr id="5" name="Content Placeholder 4" descr="Diagram&#10;&#10;Description automatically generated">
            <a:extLst>
              <a:ext uri="{FF2B5EF4-FFF2-40B4-BE49-F238E27FC236}">
                <a16:creationId xmlns:a16="http://schemas.microsoft.com/office/drawing/2014/main" id="{D8EC9118-010B-808F-8CB0-7A1621E3D627}"/>
              </a:ext>
            </a:extLst>
          </p:cNvPr>
          <p:cNvPicPr>
            <a:picLocks noGrp="1" noChangeAspect="1"/>
          </p:cNvPicPr>
          <p:nvPr>
            <p:ph idx="4294967295"/>
          </p:nvPr>
        </p:nvPicPr>
        <p:blipFill>
          <a:blip r:embed="rId2"/>
          <a:stretch>
            <a:fillRect/>
          </a:stretch>
        </p:blipFill>
        <p:spPr>
          <a:xfrm>
            <a:off x="622300" y="1734301"/>
            <a:ext cx="8521700" cy="2922587"/>
          </a:xfrm>
          <a:prstGeom prst="rect">
            <a:avLst/>
          </a:prstGeom>
        </p:spPr>
      </p:pic>
    </p:spTree>
    <p:extLst>
      <p:ext uri="{BB962C8B-B14F-4D97-AF65-F5344CB8AC3E}">
        <p14:creationId xmlns:p14="http://schemas.microsoft.com/office/powerpoint/2010/main" val="21409242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F903603-7095-763F-1BD3-D4542C2703D0}"/>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53704A5-63C3-BD25-7C7D-367DD192E72B}"/>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8" name="TextBox 87">
                <a:extLst>
                  <a:ext uri="{FF2B5EF4-FFF2-40B4-BE49-F238E27FC236}">
                    <a16:creationId xmlns:a16="http://schemas.microsoft.com/office/drawing/2014/main" id="{053704A5-63C3-BD25-7C7D-367DD192E72B}"/>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3"/>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78C6332-E4F6-49E8-81BA-E734E53F0E05}"/>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9" name="TextBox 88">
                <a:extLst>
                  <a:ext uri="{FF2B5EF4-FFF2-40B4-BE49-F238E27FC236}">
                    <a16:creationId xmlns:a16="http://schemas.microsoft.com/office/drawing/2014/main" id="{D78C6332-E4F6-49E8-81BA-E734E53F0E05}"/>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4"/>
                <a:stretch>
                  <a:fillRect b="-11429"/>
                </a:stretch>
              </a:blipFill>
            </p:spPr>
            <p:txBody>
              <a:bodyPr/>
              <a:lstStyle/>
              <a:p>
                <a:r>
                  <a:rPr lang="en-US">
                    <a:noFill/>
                  </a:rPr>
                  <a:t> </a:t>
                </a:r>
              </a:p>
            </p:txBody>
          </p:sp>
        </mc:Fallback>
      </mc:AlternateContent>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5"/>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6"/>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12" name="Group 11">
            <a:extLst>
              <a:ext uri="{FF2B5EF4-FFF2-40B4-BE49-F238E27FC236}">
                <a16:creationId xmlns:a16="http://schemas.microsoft.com/office/drawing/2014/main" id="{B1822530-5D53-5B62-F906-13467E1C52A3}"/>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322"/>
                <a:ext cx="1911176" cy="3339024"/>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grpSp>
        <p:cxnSp>
          <p:nvCxnSpPr>
            <p:cNvPr id="11" name="Elbow Connector 10">
              <a:extLst>
                <a:ext uri="{FF2B5EF4-FFF2-40B4-BE49-F238E27FC236}">
                  <a16:creationId xmlns:a16="http://schemas.microsoft.com/office/drawing/2014/main" id="{4C6A2514-2E0F-1B06-713D-EA2E46D657DD}"/>
                </a:ext>
              </a:extLst>
            </p:cNvPr>
            <p:cNvCxnSpPr>
              <a:cxnSpLocks/>
            </p:cNvCxnSpPr>
            <p:nvPr/>
          </p:nvCxnSpPr>
          <p:spPr>
            <a:xfrm rot="5400000" flipH="1" flipV="1">
              <a:off x="5852406" y="4456175"/>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59947555-ABCD-1447-3546-CB45BD388463}"/>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3" name="Title 1">
            <a:extLst>
              <a:ext uri="{FF2B5EF4-FFF2-40B4-BE49-F238E27FC236}">
                <a16:creationId xmlns:a16="http://schemas.microsoft.com/office/drawing/2014/main" id="{12075404-BD8D-65F5-816D-78BAAF0FE269}"/>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12516618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E25F-2AEF-87A4-CEC0-A80FE164412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EE4E7B-B217-1EB8-DA0F-5C0C1645C6D5}"/>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How does training Enc-Dec work? </a:t>
            </a:r>
            <a:endParaRPr spc="-5" dirty="0"/>
          </a:p>
        </p:txBody>
      </p:sp>
      <p:sp>
        <p:nvSpPr>
          <p:cNvPr id="22" name="Text Placeholder 21">
            <a:extLst>
              <a:ext uri="{FF2B5EF4-FFF2-40B4-BE49-F238E27FC236}">
                <a16:creationId xmlns:a16="http://schemas.microsoft.com/office/drawing/2014/main" id="{30465657-D575-C8B6-CAC0-E53FBB1B7179}"/>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t>Same as what we did before for encoder-only models. </a:t>
            </a: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a:extLst>
              <a:ext uri="{FF2B5EF4-FFF2-40B4-BE49-F238E27FC236}">
                <a16:creationId xmlns:a16="http://schemas.microsoft.com/office/drawing/2014/main" id="{A4DCDCEC-CB54-BFC3-367F-84A829720C08}"/>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81</a:t>
            </a:fld>
            <a:endParaRPr spc="-11" dirty="0"/>
          </a:p>
        </p:txBody>
      </p:sp>
      <p:sp>
        <p:nvSpPr>
          <p:cNvPr id="3" name="object 3">
            <a:extLst>
              <a:ext uri="{FF2B5EF4-FFF2-40B4-BE49-F238E27FC236}">
                <a16:creationId xmlns:a16="http://schemas.microsoft.com/office/drawing/2014/main" id="{63587CC1-AAC0-0ECC-A664-100E7BCEC6CF}"/>
              </a:ext>
            </a:extLst>
          </p:cNvPr>
          <p:cNvSpPr txBox="1"/>
          <p:nvPr/>
        </p:nvSpPr>
        <p:spPr>
          <a:xfrm>
            <a:off x="2726864"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lang="en-US" sz="2092" dirty="0">
                <a:latin typeface="Calibri"/>
                <a:cs typeface="Calibri"/>
              </a:rPr>
              <a:t> </a:t>
            </a:r>
            <a:r>
              <a:rPr lang="en-US" sz="2092" spc="-11" dirty="0">
                <a:latin typeface="Calibri"/>
                <a:cs typeface="Calibri"/>
              </a:rPr>
              <a:t>sat</a:t>
            </a:r>
            <a:r>
              <a:rPr lang="en-US" sz="2092" dirty="0">
                <a:latin typeface="Calibri"/>
                <a:cs typeface="Calibri"/>
              </a:rPr>
              <a:t>	  </a:t>
            </a:r>
            <a:r>
              <a:rPr sz="2092" spc="-11" dirty="0">
                <a:latin typeface="Calibri"/>
                <a:cs typeface="Calibri"/>
              </a:rPr>
              <a:t>on</a:t>
            </a:r>
            <a:r>
              <a:rPr sz="2092" dirty="0">
                <a:latin typeface="Calibri"/>
                <a:cs typeface="Calibri"/>
              </a:rPr>
              <a:t>	</a:t>
            </a:r>
            <a:r>
              <a:rPr lang="en-US" sz="2092" dirty="0">
                <a:latin typeface="Calibri"/>
                <a:cs typeface="Calibri"/>
              </a:rPr>
              <a:t> </a:t>
            </a:r>
            <a:r>
              <a:rPr sz="2092" spc="-11" dirty="0">
                <a:latin typeface="Calibri"/>
                <a:cs typeface="Calibri"/>
              </a:rPr>
              <a:t>the</a:t>
            </a:r>
            <a:r>
              <a:rPr lang="en-US" sz="2092" spc="-11" dirty="0">
                <a:latin typeface="Calibri"/>
                <a:cs typeface="Calibri"/>
              </a:rPr>
              <a:t> </a:t>
            </a:r>
            <a:r>
              <a:rPr sz="2092" dirty="0">
                <a:latin typeface="Calibri"/>
                <a:cs typeface="Calibri"/>
              </a:rPr>
              <a:t>	</a:t>
            </a:r>
            <a:r>
              <a:rPr sz="2092" spc="-11" dirty="0">
                <a:latin typeface="Calibri"/>
                <a:cs typeface="Calibri"/>
              </a:rPr>
              <a:t>mat</a:t>
            </a:r>
            <a:r>
              <a:rPr sz="2092" dirty="0">
                <a:latin typeface="Calibri"/>
                <a:cs typeface="Calibri"/>
              </a:rPr>
              <a:t>	</a:t>
            </a:r>
            <a:r>
              <a:rPr lang="en-US"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a:extLst>
              <a:ext uri="{FF2B5EF4-FFF2-40B4-BE49-F238E27FC236}">
                <a16:creationId xmlns:a16="http://schemas.microsoft.com/office/drawing/2014/main" id="{40096287-610B-5CD3-AAD4-9FD94595239E}"/>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D6FBB968-714C-50D1-049E-56F275B9E752}"/>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553C7655-1D0A-1D6E-16D9-17C7B654F5A7}"/>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C4D8B93B-9FC7-4AC0-6BC3-784D1F276423}"/>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a:extLst>
              <a:ext uri="{FF2B5EF4-FFF2-40B4-BE49-F238E27FC236}">
                <a16:creationId xmlns:a16="http://schemas.microsoft.com/office/drawing/2014/main" id="{AEED00DC-D680-C53F-E519-D84E8BD69431}"/>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D15338D3-FC00-702E-C759-12E0FC6F8BB3}"/>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8CDE2AF2-2FD8-A8D8-7E03-98FFC14466ED}"/>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0B3CA3DD-42AF-66E1-AF81-BD3858DBA815}"/>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F5A26976-F1CC-1BCC-9A02-956291114638}"/>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9E3D1960-1C9B-C50B-6F51-EAE331AF4FC2}"/>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D8E40515-A7BF-24B7-3E46-ACD725826757}"/>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6ABBEA57-8FA4-4325-5A42-CEB840F60F66}"/>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0B0F6F8B-017A-6A05-5C9E-1987BE385725}"/>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A864A315-D715-5DE2-793E-AC7B1F3EB88D}"/>
              </a:ext>
            </a:extLst>
          </p:cNvPr>
          <p:cNvPicPr/>
          <p:nvPr/>
        </p:nvPicPr>
        <p:blipFill>
          <a:blip r:embed="rId13" cstate="print"/>
          <a:stretch>
            <a:fillRect/>
          </a:stretch>
        </p:blipFill>
        <p:spPr>
          <a:xfrm>
            <a:off x="7730258" y="2832544"/>
            <a:ext cx="150808" cy="471769"/>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6BE0CF-EB3D-85EA-AD34-887217CF17E5}"/>
                  </a:ext>
                </a:extLst>
              </p:cNvPr>
              <p:cNvSpPr txBox="1"/>
              <p:nvPr/>
            </p:nvSpPr>
            <p:spPr>
              <a:xfrm>
                <a:off x="339821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D16BE0CF-EB3D-85EA-AD34-887217CF17E5}"/>
                  </a:ext>
                </a:extLst>
              </p:cNvPr>
              <p:cNvSpPr txBox="1">
                <a:spLocks noRot="1" noChangeAspect="1" noMove="1" noResize="1" noEditPoints="1" noAdjustHandles="1" noChangeArrowheads="1" noChangeShapeType="1" noTextEdit="1"/>
              </p:cNvSpPr>
              <p:nvPr/>
            </p:nvSpPr>
            <p:spPr>
              <a:xfrm>
                <a:off x="3398210" y="1810972"/>
                <a:ext cx="1486817" cy="276999"/>
              </a:xfrm>
              <a:prstGeom prst="rect">
                <a:avLst/>
              </a:prstGeom>
              <a:blipFill>
                <a:blip r:embed="rId14"/>
                <a:stretch>
                  <a:fillRect l="-7627"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ADA68432-09B2-2852-DFE8-8D2157373A89}"/>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D724B989-203E-7381-1183-6BEED436DF73}"/>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2FC2237E-FB87-2170-14F9-2FCFCC9751FF}"/>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D51FB7E-8503-21F5-2EBF-14CAD1FB9335}"/>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AF660ABD-5827-8EE9-B28F-DB892B543F4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2C148369-9BD4-C724-02FF-5552B6F364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D8B93A4F-CBCC-CC42-4F67-8DB842925695}"/>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024B2C8A-39E9-9A6A-67ED-F757726B7D0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BE024A07-5141-C4F9-0BCF-5321BE731C9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46D97BBD-7AE9-73DE-E973-BFAEA83773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9B298CA2-E2CE-C28B-A3FF-6191A58274C7}"/>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B160E13E-B999-8080-16BE-252BCFF8D81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F742FE26-F61F-425D-F08B-8BE5E1B46C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B4644D1-A274-F4A4-F93E-821372FB937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7FF6D75-473E-BA4D-479E-DEA487B33C6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1C337B27-5265-C734-43C7-58E2057AC5B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ACEB36F5-D88C-33F3-9504-9CBA1428D5D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6990E2C1-55D4-2F1D-0E14-B8D0747B972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253C1EC3-DC19-B3F5-E5CF-ABB6B36D80E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27CEFD1D-C0CC-78D3-DC20-7C7E01DFD4A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BC3BB18C-C0EE-78FA-BB5D-5D1A3902B44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A792D37E-6A4E-DDAD-9A22-54013934E4E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1D203D1A-18A1-C39C-50C9-E7FB13EC56B7}"/>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D2E2BB45-5AAD-D4C1-E3FC-E8A924527A3E}"/>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61667C96-20D1-4EB9-9D38-C0AD9DC056AB}"/>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B968F4B7-8111-8260-6890-FB69C59F2FB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870ED387-DC61-50E8-3BBB-92BAFAED9EF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CDA284FE-6D33-4B80-D405-95AD19D0F453}"/>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103037B-43D4-D91E-1A46-94B25A7CF3F0}"/>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9EB04C0A-D28D-29E0-E697-818FAF53574F}"/>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CDA8A025-B1B5-0D64-CBAB-E719C2A53D1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A5DB3DE6-F088-0EEC-848C-DC50886A081D}"/>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D86F61CD-3E3A-26D6-F3FD-6818DA2DB6A0}"/>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487AB600-6AE5-4136-02D3-91E0F02C4FAA}"/>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C538A834-BE6E-9650-C673-0FDA7623DE1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8F99A3B0-4447-3AEB-23AA-95BC6D9B4E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BC61BC2F-9547-A197-DDBD-E6E89EE0663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92BDAAD2-D6B7-D31C-1CCD-F063C27DF3A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C9C243BB-460E-85A9-D3F5-F5BDBDF594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176C1898-13E4-EA0D-7FC2-D56139BDEA6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11E1AC45-CBF0-187E-25A9-5E35F1F79BC2}"/>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F0AA1A85-BB17-A8FE-CD59-78A9DE9D72C7}"/>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050A2DBA-F387-EF22-74F2-32B1834F407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EED1EFD1-2A57-837F-56BF-025CABE55B0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53897F55-192D-0990-11D9-B4547BD0C24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D853D003-C58E-4CCC-678E-613F766C8C3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1876469-0CB9-9CC9-28D1-91E16922204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31E5EC52-CED7-245B-AD38-53C7F4BD82E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52313AA9-522D-A0D7-66D1-5CF2C754B9D1}"/>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470CE810-B386-45E8-45FD-67202E9F10E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121C6C18-658C-D4AD-9185-97AEDB1686E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FD400C98-4D51-82DF-240E-0F168023A00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5D2112EB-B8B8-1800-7417-CAA333121CC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E77B70AE-611C-B1A4-25AE-322EC010071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6437B11B-D830-0C9F-C085-38D56B95F03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A236E4A4-E5DE-17F3-775F-89F4E64F2543}"/>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62BF1499-18AF-340C-B232-D3A182C2B40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822F6EE1-B072-06A0-4239-A2C5788880D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8AEF5327-A9DD-9DF1-0278-4E0C2B7E3DD7}"/>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5A244A82-F1AA-661B-F235-9D8CBCDED66E}"/>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FD04D7FB-3D1F-1E96-15A3-77B083334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52A57CB4-132C-65B2-0011-5C7DED1B509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E90172B3-23BF-D02C-0C52-20854C1198BD}"/>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8EEDC769-AC23-C980-5E85-14662F169355}"/>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4C8780E-86C9-02AA-7417-BC588E5E736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71D9FF4F-FA2F-B251-1D36-5DCD7A5EAE0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0E8DC76E-8874-2079-1A2E-68531ED316C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DF617622-F0F2-268E-D44A-37EA1A301E2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25DAEA3A-AAC2-C407-E6F2-C3E9BBDDB93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E986FEA1-D0D5-A802-0D65-54A8C1D731D6}"/>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C3EED27-B7BE-B652-40EB-894272E5AB0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CAC44A5F-8E2A-1001-9305-4B180EF227D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ED9BB79F-2989-6D0C-EAC0-2C6A58A8AFB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6D9C7C70-4DF8-E05D-8F02-2B0FBA8CB6A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B4BA2A90-E547-92CD-7B52-5C10AA71070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210EFB4E-9391-65E9-888E-4FB186247C11}"/>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7F1F8D77-45F0-D8D6-3262-E1A31D7ADC8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4F854DD4-D7E3-9B65-237F-9FBC3C30BE41}"/>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14C982A2-C613-98C6-4061-1197CBDFACA6}"/>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FA175BB6-45C1-76B6-921D-8C06151AFF4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E772EB41-CA5E-099E-3A2A-535EAB1C779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5CF2BC46-8186-C9F5-1CCB-406BF2EDD8F5}"/>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602A0BAD-6A29-1A49-8824-4A539B7345B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D1A998B6-FF83-C180-72D6-7C8709CD7C5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F2850AA7-EB4D-7F1B-71FD-CB238506449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CEEFB662-22C0-2E57-2710-D942C2B590D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52FDB84A-99B5-60AA-5016-1A3268BDFA2A}"/>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DF30B24E-0869-C85B-921B-7DDAA8BACC1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C2A255EE-93C0-2E89-A548-A89558F1EF96}"/>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9591E9FF-C3C2-B5AA-F1C3-087100373E9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E1C3C8E9-11BB-75C5-2E13-151A579724AF}"/>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BE4FEF3E-90BF-6A9A-3B13-A6A2C63D3F0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C9C42148-6207-E84C-0032-B021D4579B8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3B628374-770E-D4CF-08B5-D40633016E53}"/>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E4048AFC-6769-36A2-4E50-01815EDD6166}"/>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125C945F-906E-8B33-8914-A3532BEA777F}"/>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33411CF5-6949-E78C-97B4-ADD5724F12A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6DD3A719-6B85-994B-617A-A2A19BB46EE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3DF1E7D1-AF98-903A-82EC-A67E700F37E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7EECEC15-EDBF-68FD-26DE-86B21864366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669A82A3-9EC9-666F-ED40-4E85DA8A98D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E0A1624A-1531-29DE-160D-FCAC35DF735E}"/>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3A2ACFB0-D573-BD44-AE0C-31FA140162F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D60CBE19-B73D-E5D8-29FE-411AA39BBCD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D988BF5A-2225-F3DE-BD60-E4EFBB40194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6CC4D979-FCDA-2B11-215B-5D2F83A87FB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3AA8CD94-AA9D-209C-F14C-5A5552EBBCC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681B7E84-0897-7291-BD9E-733AD3FF7CB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8762031A-E6D0-A4C3-084E-08DDB546A69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39B722E3-1BDD-6E0A-B07D-915A6CD3519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665031C5-7AD6-5611-A28F-646099A583C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A556A549-F0B5-1061-4F0B-EAD1C6ED59D7}"/>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0988CA0F-4B89-A014-34F5-7E6431A8088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649088A7-BDF1-E9D0-CF62-56923641605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38AF1D7C-EF23-C82F-AB57-53FD9916DFA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5BBE6290-BEB4-1684-0BC7-AD1A79CB7076}"/>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2AC2D08-7A38-1796-16CD-9DAD96CB8F4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1CE139F0-6461-ACD6-DEE8-52BE7D1A772A}"/>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50368AD2-CCFA-B039-F5EA-ABF62CC67FA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5115F4E9-7237-D796-D26F-E80F6B7D8F3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AC949540-E9AE-E918-C73C-1A08E5797C1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F8929021-5ECF-A199-FAAB-BAE6222CB457}"/>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442C42C4-A1AE-DC40-5338-EAE64539496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8AECB83E-AD52-8870-DB24-44CBDBC1FF8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56FE79FD-CBC0-AF09-8314-3C8DE11C054F}"/>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86EBC4DF-C161-6542-466E-4211F87D1F9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9A3B8C1B-CC76-58B7-1AAF-97174E09F12D}"/>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7389A6C4-8778-3FA7-ACCC-AE262C8260F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BC018843-6C14-304B-237F-807912AB1CD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1FEDDA8C-720E-1445-6B64-A83AA79C84D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C4DC672A-5887-FE14-52F2-5C55AB6AC3C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EF69F27E-5831-534C-8696-A8FDA6F28705}"/>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8A2016E5-A47E-0503-378D-21C412503DD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17C88ACC-EF20-8A6D-A0C2-954E51E3908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FEBE0EF3-9AA8-CA4E-8D6C-DD566FBFAD73}"/>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B2FE73C6-DD99-E5C8-7308-D08E899FFF60}"/>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0CDAB37C-7AF4-4A6C-35D3-03EEE5794BE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876D592-6E9E-2E68-7B6E-465F3167B429}"/>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D664429B-3C4A-7FCD-C3F0-D8A360540E8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6E15D25F-07A2-BF86-0818-989D21D516B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48A91E8-0D9D-AA71-BD0E-BCCAF3380DC2}"/>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6586F893-50B9-7010-9EB2-7D3CBF4F162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A3B49FEF-166A-CE5E-8CD4-B801CB3DB526}"/>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12A1A112-97DE-CE0A-68A6-F4179435846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F2FAE3BF-6FB0-BCC8-62F1-907B0EA469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93100E51-927B-F798-C07B-920B9DC69C2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C0AEC704-8380-9939-0DF0-E4AA90805BD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50955D3C-4018-F437-EC0F-2E9F76F85C6B}"/>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C886631-BFA0-7B28-9FEE-0AC27505AD5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011A28DA-79C6-888F-5772-4164F683B703}"/>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1C3B395B-B3B6-3CF9-E180-8F12E509423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DF62DC83-E0BE-4B87-E733-AE8995FE711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D1E38EBD-6121-C71A-97B3-F4A660F9D022}"/>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E8B7F4F8-AC4B-B8E9-396E-9C06C96E0D4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7E6ACD5D-3C2D-4736-B660-6304DC04309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7" name="Up-Down Arrow 246">
            <a:extLst>
              <a:ext uri="{FF2B5EF4-FFF2-40B4-BE49-F238E27FC236}">
                <a16:creationId xmlns:a16="http://schemas.microsoft.com/office/drawing/2014/main" id="{6E678B02-7BCE-F1FA-C823-870FB7B49CEE}"/>
              </a:ext>
            </a:extLst>
          </p:cNvPr>
          <p:cNvSpPr/>
          <p:nvPr/>
        </p:nvSpPr>
        <p:spPr>
          <a:xfrm>
            <a:off x="5327216"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21111F85-F113-9999-9473-CA19D1E79AF7}"/>
              </a:ext>
            </a:extLst>
          </p:cNvPr>
          <p:cNvSpPr/>
          <p:nvPr/>
        </p:nvSpPr>
        <p:spPr>
          <a:xfrm>
            <a:off x="5865400"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D7667FD5-15C2-2080-AF02-136932902AEB}"/>
              </a:ext>
            </a:extLst>
          </p:cNvPr>
          <p:cNvSpPr/>
          <p:nvPr/>
        </p:nvSpPr>
        <p:spPr>
          <a:xfrm>
            <a:off x="6470178"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0F0EFFEE-5D36-743B-B86C-FF9654D64831}"/>
              </a:ext>
            </a:extLst>
          </p:cNvPr>
          <p:cNvSpPr/>
          <p:nvPr/>
        </p:nvSpPr>
        <p:spPr>
          <a:xfrm>
            <a:off x="7097591"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64E0EE1E-0A4F-57E7-400A-55260CDEE954}"/>
              </a:ext>
            </a:extLst>
          </p:cNvPr>
          <p:cNvSpPr/>
          <p:nvPr/>
        </p:nvSpPr>
        <p:spPr>
          <a:xfrm>
            <a:off x="7749604"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9A7952F-6EBD-0338-F874-303F092A8476}"/>
              </a:ext>
            </a:extLst>
          </p:cNvPr>
          <p:cNvSpPr txBox="1"/>
          <p:nvPr/>
        </p:nvSpPr>
        <p:spPr>
          <a:xfrm>
            <a:off x="5512622"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EE434403-9955-1863-B4AC-7393965720F9}"/>
              </a:ext>
            </a:extLst>
          </p:cNvPr>
          <p:cNvSpPr txBox="1"/>
          <p:nvPr/>
        </p:nvSpPr>
        <p:spPr>
          <a:xfrm>
            <a:off x="6080025"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A9B0725D-C19E-620F-1886-621B925D0139}"/>
              </a:ext>
            </a:extLst>
          </p:cNvPr>
          <p:cNvSpPr txBox="1"/>
          <p:nvPr/>
        </p:nvSpPr>
        <p:spPr>
          <a:xfrm>
            <a:off x="6695272"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B5DC1CA2-23CA-B423-EC7D-C78EF0F0E87C}"/>
              </a:ext>
            </a:extLst>
          </p:cNvPr>
          <p:cNvSpPr txBox="1"/>
          <p:nvPr/>
        </p:nvSpPr>
        <p:spPr>
          <a:xfrm>
            <a:off x="7343512"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1A075EC-7629-4545-437C-2B95C0241795}"/>
                  </a:ext>
                </a:extLst>
              </p:cNvPr>
              <p:cNvSpPr txBox="1"/>
              <p:nvPr/>
            </p:nvSpPr>
            <p:spPr>
              <a:xfrm>
                <a:off x="431448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91A075EC-7629-4545-437C-2B95C0241795}"/>
                  </a:ext>
                </a:extLst>
              </p:cNvPr>
              <p:cNvSpPr txBox="1">
                <a:spLocks noRot="1" noChangeAspect="1" noMove="1" noResize="1" noEditPoints="1" noAdjustHandles="1" noChangeArrowheads="1" noChangeShapeType="1" noTextEdit="1"/>
              </p:cNvSpPr>
              <p:nvPr/>
            </p:nvSpPr>
            <p:spPr>
              <a:xfrm>
                <a:off x="4314484" y="2161512"/>
                <a:ext cx="685479" cy="369332"/>
              </a:xfrm>
              <a:prstGeom prst="rect">
                <a:avLst/>
              </a:prstGeom>
              <a:blipFill>
                <a:blip r:embed="rId15"/>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5944F4A9-37B3-85F8-4C49-19B20B8A82CB}"/>
              </a:ext>
            </a:extLst>
          </p:cNvPr>
          <p:cNvCxnSpPr>
            <a:cxnSpLocks/>
            <a:stCxn id="32" idx="2"/>
          </p:cNvCxnSpPr>
          <p:nvPr/>
        </p:nvCxnSpPr>
        <p:spPr>
          <a:xfrm rot="16200000" flipH="1">
            <a:off x="4390525" y="2797543"/>
            <a:ext cx="1090330" cy="55693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C1ED057-7727-79B9-5512-E3D2F998A41F}"/>
                  </a:ext>
                </a:extLst>
              </p:cNvPr>
              <p:cNvSpPr txBox="1"/>
              <p:nvPr/>
            </p:nvSpPr>
            <p:spPr>
              <a:xfrm>
                <a:off x="4168916" y="2629166"/>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7C1ED057-7727-79B9-5512-E3D2F998A41F}"/>
                  </a:ext>
                </a:extLst>
              </p:cNvPr>
              <p:cNvSpPr txBox="1">
                <a:spLocks noRot="1" noChangeAspect="1" noMove="1" noResize="1" noEditPoints="1" noAdjustHandles="1" noChangeArrowheads="1" noChangeShapeType="1" noTextEdit="1"/>
              </p:cNvSpPr>
              <p:nvPr/>
            </p:nvSpPr>
            <p:spPr>
              <a:xfrm>
                <a:off x="4168916" y="2629166"/>
                <a:ext cx="493766" cy="369332"/>
              </a:xfrm>
              <a:prstGeom prst="rect">
                <a:avLst/>
              </a:prstGeom>
              <a:blipFill>
                <a:blip r:embed="rId16"/>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F3F1466C-F019-6AD2-9CDF-D50CCAD13DAF}"/>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AF7462EF-8C8B-A308-D451-A3A496A50CAC}"/>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AB69B9CE-57CE-FB68-B843-4CA1B04B99D3}"/>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cxnSp>
        <p:nvCxnSpPr>
          <p:cNvPr id="35" name="Curved Connector 34">
            <a:extLst>
              <a:ext uri="{FF2B5EF4-FFF2-40B4-BE49-F238E27FC236}">
                <a16:creationId xmlns:a16="http://schemas.microsoft.com/office/drawing/2014/main" id="{AA8A126E-397A-3046-59A6-D0BB79686B6F}"/>
              </a:ext>
            </a:extLst>
          </p:cNvPr>
          <p:cNvCxnSpPr>
            <a:cxnSpLocks/>
          </p:cNvCxnSpPr>
          <p:nvPr/>
        </p:nvCxnSpPr>
        <p:spPr>
          <a:xfrm rot="10800000">
            <a:off x="3956174" y="3629021"/>
            <a:ext cx="1211263" cy="1339"/>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object 6">
            <a:extLst>
              <a:ext uri="{FF2B5EF4-FFF2-40B4-BE49-F238E27FC236}">
                <a16:creationId xmlns:a16="http://schemas.microsoft.com/office/drawing/2014/main" id="{3E783D37-EC4F-2822-FF28-7109090209F3}"/>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8BE76180-6C21-3937-B24C-8DA27AE59E8E}"/>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55626EAC-D1AF-EAB4-CD3E-CE2500BDCBE0}"/>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12681F8-2B32-01F7-9B89-01363CB143B2}"/>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44" name="TextBox 43">
                <a:extLst>
                  <a:ext uri="{FF2B5EF4-FFF2-40B4-BE49-F238E27FC236}">
                    <a16:creationId xmlns:a16="http://schemas.microsoft.com/office/drawing/2014/main" id="{D12681F8-2B32-01F7-9B89-01363CB143B2}"/>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7"/>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37B604DA-7AEB-0B2A-94E7-6E72563A43E8}"/>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FDE48FFE-9502-2E9A-862B-F7767353201E}"/>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08953B40-BAAA-B47D-16AB-9A1F0CE87B26}"/>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C3691894-ED5F-7B3E-F54D-FE762AFED12E}"/>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DA591349-76B6-06ED-7A48-A07AF19776FE}"/>
              </a:ext>
            </a:extLst>
          </p:cNvPr>
          <p:cNvPicPr/>
          <p:nvPr/>
        </p:nvPicPr>
        <p:blipFill>
          <a:blip r:embed="rId4" cstate="print"/>
          <a:stretch>
            <a:fillRect/>
          </a:stretch>
        </p:blipFill>
        <p:spPr>
          <a:xfrm>
            <a:off x="5217550" y="4258997"/>
            <a:ext cx="150809" cy="520646"/>
          </a:xfrm>
          <a:prstGeom prst="rect">
            <a:avLst/>
          </a:prstGeom>
        </p:spPr>
      </p:pic>
    </p:spTree>
    <p:extLst>
      <p:ext uri="{BB962C8B-B14F-4D97-AF65-F5344CB8AC3E}">
        <p14:creationId xmlns:p14="http://schemas.microsoft.com/office/powerpoint/2010/main" val="3418020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a:xfrm>
            <a:off x="533919" y="1246272"/>
            <a:ext cx="8085415" cy="3077573"/>
          </a:xfrm>
        </p:spPr>
        <p:txBody>
          <a:bodyPr/>
          <a:lstStyle/>
          <a:p>
            <a:r>
              <a:rPr lang="en-US" dirty="0"/>
              <a:t>C</a:t>
            </a:r>
            <a:r>
              <a:rPr lang="en-US" sz="1800" dirty="0"/>
              <a:t>omputation of </a:t>
            </a:r>
            <a:r>
              <a:rPr lang="en-US" sz="1800" b="1" dirty="0">
                <a:solidFill>
                  <a:srgbClr val="C00000"/>
                </a:solidFill>
              </a:rPr>
              <a:t>encoder </a:t>
            </a:r>
            <a:r>
              <a:rPr lang="en-US" dirty="0"/>
              <a:t>attends to both sides.  </a:t>
            </a:r>
            <a:endParaRPr lang="en-US" sz="1800" dirty="0"/>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82</a:t>
            </a:fld>
            <a:endParaRPr lang="en-US" dirty="0"/>
          </a:p>
        </p:txBody>
      </p:sp>
      <p:sp>
        <p:nvSpPr>
          <p:cNvPr id="9" name="TextBox 8">
            <a:extLst>
              <a:ext uri="{FF2B5EF4-FFF2-40B4-BE49-F238E27FC236}">
                <a16:creationId xmlns:a16="http://schemas.microsoft.com/office/drawing/2014/main" id="{677B11AC-44A2-2559-0BA9-FBBBAB4C784C}"/>
              </a:ext>
            </a:extLst>
          </p:cNvPr>
          <p:cNvSpPr txBox="1"/>
          <p:nvPr/>
        </p:nvSpPr>
        <p:spPr>
          <a:xfrm>
            <a:off x="200526" y="4791334"/>
            <a:ext cx="4312144"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Diagram&#10;&#10;Description automatically generated">
            <a:extLst>
              <a:ext uri="{FF2B5EF4-FFF2-40B4-BE49-F238E27FC236}">
                <a16:creationId xmlns:a16="http://schemas.microsoft.com/office/drawing/2014/main" id="{36641F52-55DC-8DCD-3E04-770782C17B63}"/>
              </a:ext>
            </a:extLst>
          </p:cNvPr>
          <p:cNvPicPr>
            <a:picLocks noChangeAspect="1"/>
          </p:cNvPicPr>
          <p:nvPr/>
        </p:nvPicPr>
        <p:blipFill>
          <a:blip r:embed="rId4"/>
          <a:stretch>
            <a:fillRect/>
          </a:stretch>
        </p:blipFill>
        <p:spPr>
          <a:xfrm>
            <a:off x="5492420" y="0"/>
            <a:ext cx="3630361" cy="5143500"/>
          </a:xfrm>
          <a:prstGeom prst="rect">
            <a:avLst/>
          </a:prstGeom>
        </p:spPr>
      </p:pic>
      <p:pic>
        <p:nvPicPr>
          <p:cNvPr id="1026" name="Picture 2" descr="Image preview">
            <a:extLst>
              <a:ext uri="{FF2B5EF4-FFF2-40B4-BE49-F238E27FC236}">
                <a16:creationId xmlns:a16="http://schemas.microsoft.com/office/drawing/2014/main" id="{A38D48FA-A2C3-D2E0-8D83-7D6288306A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45" r="2582" b="47079"/>
          <a:stretch/>
        </p:blipFill>
        <p:spPr bwMode="auto">
          <a:xfrm>
            <a:off x="203935" y="2779566"/>
            <a:ext cx="5275945" cy="2008749"/>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4" descr="Diagram, text&#10;&#10;Description automatically generated">
            <a:extLst>
              <a:ext uri="{FF2B5EF4-FFF2-40B4-BE49-F238E27FC236}">
                <a16:creationId xmlns:a16="http://schemas.microsoft.com/office/drawing/2014/main" id="{D275AAFF-60D9-ACF5-7118-384BC12ED355}"/>
              </a:ext>
            </a:extLst>
          </p:cNvPr>
          <p:cNvPicPr>
            <a:picLocks noChangeAspect="1"/>
          </p:cNvPicPr>
          <p:nvPr/>
        </p:nvPicPr>
        <p:blipFill rotWithShape="1">
          <a:blip r:embed="rId6"/>
          <a:srcRect l="3018" t="66881" r="54830"/>
          <a:stretch/>
        </p:blipFill>
        <p:spPr>
          <a:xfrm>
            <a:off x="1812758" y="1657572"/>
            <a:ext cx="2574758" cy="1121994"/>
          </a:xfrm>
          <a:prstGeom prst="rect">
            <a:avLst/>
          </a:prstGeom>
        </p:spPr>
      </p:pic>
      <p:sp>
        <p:nvSpPr>
          <p:cNvPr id="15" name="Rounded Rectangle 14">
            <a:extLst>
              <a:ext uri="{FF2B5EF4-FFF2-40B4-BE49-F238E27FC236}">
                <a16:creationId xmlns:a16="http://schemas.microsoft.com/office/drawing/2014/main" id="{992B7CC2-9746-D0FB-856C-3E6454E7BBF1}"/>
              </a:ext>
            </a:extLst>
          </p:cNvPr>
          <p:cNvSpPr/>
          <p:nvPr/>
        </p:nvSpPr>
        <p:spPr>
          <a:xfrm>
            <a:off x="6249045" y="3050004"/>
            <a:ext cx="862087" cy="348917"/>
          </a:xfrm>
          <a:prstGeom prst="roundRect">
            <a:avLst/>
          </a:prstGeom>
          <a:solidFill>
            <a:srgbClr val="FF0000">
              <a:alpha val="21961"/>
            </a:srgbClr>
          </a:solidFill>
          <a:ln w="38100">
            <a:solidFill>
              <a:srgbClr val="FF0000"/>
            </a:solidFill>
            <a:prstDash val="sysDash"/>
            <a:extLst>
              <a:ext uri="{C807C97D-BFC1-408E-A445-0C87EB9F89A2}">
                <ask:lineSketchStyleProps xmlns:ask="http://schemas.microsoft.com/office/drawing/2018/sketchyshapes" sd="1219033472">
                  <a:custGeom>
                    <a:avLst/>
                    <a:gdLst>
                      <a:gd name="connsiteX0" fmla="*/ 0 w 880135"/>
                      <a:gd name="connsiteY0" fmla="*/ 72297 h 433775"/>
                      <a:gd name="connsiteX1" fmla="*/ 72297 w 880135"/>
                      <a:gd name="connsiteY1" fmla="*/ 0 h 433775"/>
                      <a:gd name="connsiteX2" fmla="*/ 440068 w 880135"/>
                      <a:gd name="connsiteY2" fmla="*/ 0 h 433775"/>
                      <a:gd name="connsiteX3" fmla="*/ 807838 w 880135"/>
                      <a:gd name="connsiteY3" fmla="*/ 0 h 433775"/>
                      <a:gd name="connsiteX4" fmla="*/ 880135 w 880135"/>
                      <a:gd name="connsiteY4" fmla="*/ 72297 h 433775"/>
                      <a:gd name="connsiteX5" fmla="*/ 880135 w 880135"/>
                      <a:gd name="connsiteY5" fmla="*/ 361478 h 433775"/>
                      <a:gd name="connsiteX6" fmla="*/ 807838 w 880135"/>
                      <a:gd name="connsiteY6" fmla="*/ 433775 h 433775"/>
                      <a:gd name="connsiteX7" fmla="*/ 432712 w 880135"/>
                      <a:gd name="connsiteY7" fmla="*/ 433775 h 433775"/>
                      <a:gd name="connsiteX8" fmla="*/ 72297 w 880135"/>
                      <a:gd name="connsiteY8" fmla="*/ 433775 h 433775"/>
                      <a:gd name="connsiteX9" fmla="*/ 0 w 880135"/>
                      <a:gd name="connsiteY9" fmla="*/ 361478 h 433775"/>
                      <a:gd name="connsiteX10" fmla="*/ 0 w 880135"/>
                      <a:gd name="connsiteY10" fmla="*/ 72297 h 43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35" h="433775" fill="none" extrusionOk="0">
                        <a:moveTo>
                          <a:pt x="0" y="72297"/>
                        </a:moveTo>
                        <a:cubicBezTo>
                          <a:pt x="6742" y="40626"/>
                          <a:pt x="40678" y="-7276"/>
                          <a:pt x="72297" y="0"/>
                        </a:cubicBezTo>
                        <a:cubicBezTo>
                          <a:pt x="244068" y="-28206"/>
                          <a:pt x="307384" y="27072"/>
                          <a:pt x="440068" y="0"/>
                        </a:cubicBezTo>
                        <a:cubicBezTo>
                          <a:pt x="572752" y="-27072"/>
                          <a:pt x="675553" y="17444"/>
                          <a:pt x="807838" y="0"/>
                        </a:cubicBezTo>
                        <a:cubicBezTo>
                          <a:pt x="845992" y="-3618"/>
                          <a:pt x="880420" y="28512"/>
                          <a:pt x="880135" y="72297"/>
                        </a:cubicBezTo>
                        <a:cubicBezTo>
                          <a:pt x="894866" y="203763"/>
                          <a:pt x="849027" y="277221"/>
                          <a:pt x="880135" y="361478"/>
                        </a:cubicBezTo>
                        <a:cubicBezTo>
                          <a:pt x="868858" y="401871"/>
                          <a:pt x="851651" y="426773"/>
                          <a:pt x="807838" y="433775"/>
                        </a:cubicBezTo>
                        <a:cubicBezTo>
                          <a:pt x="666077" y="474056"/>
                          <a:pt x="585111" y="399748"/>
                          <a:pt x="432712" y="433775"/>
                        </a:cubicBezTo>
                        <a:cubicBezTo>
                          <a:pt x="280313" y="467802"/>
                          <a:pt x="148839" y="421969"/>
                          <a:pt x="72297" y="433775"/>
                        </a:cubicBezTo>
                        <a:cubicBezTo>
                          <a:pt x="32270" y="431121"/>
                          <a:pt x="10552" y="403607"/>
                          <a:pt x="0" y="361478"/>
                        </a:cubicBezTo>
                        <a:cubicBezTo>
                          <a:pt x="-9022" y="242860"/>
                          <a:pt x="7408" y="203090"/>
                          <a:pt x="0" y="72297"/>
                        </a:cubicBezTo>
                        <a:close/>
                      </a:path>
                      <a:path w="880135" h="433775" stroke="0" extrusionOk="0">
                        <a:moveTo>
                          <a:pt x="0" y="72297"/>
                        </a:moveTo>
                        <a:cubicBezTo>
                          <a:pt x="-5264" y="29121"/>
                          <a:pt x="24162" y="3080"/>
                          <a:pt x="72297" y="0"/>
                        </a:cubicBezTo>
                        <a:cubicBezTo>
                          <a:pt x="183444" y="-43450"/>
                          <a:pt x="289119" y="13493"/>
                          <a:pt x="454778" y="0"/>
                        </a:cubicBezTo>
                        <a:cubicBezTo>
                          <a:pt x="620437" y="-13493"/>
                          <a:pt x="675941" y="33654"/>
                          <a:pt x="807838" y="0"/>
                        </a:cubicBezTo>
                        <a:cubicBezTo>
                          <a:pt x="842886" y="-2671"/>
                          <a:pt x="884758" y="34577"/>
                          <a:pt x="880135" y="72297"/>
                        </a:cubicBezTo>
                        <a:cubicBezTo>
                          <a:pt x="896450" y="163608"/>
                          <a:pt x="849511" y="301235"/>
                          <a:pt x="880135" y="361478"/>
                        </a:cubicBezTo>
                        <a:cubicBezTo>
                          <a:pt x="883723" y="395568"/>
                          <a:pt x="839106" y="441386"/>
                          <a:pt x="807838" y="433775"/>
                        </a:cubicBezTo>
                        <a:cubicBezTo>
                          <a:pt x="716233" y="475074"/>
                          <a:pt x="603124" y="413642"/>
                          <a:pt x="440068" y="433775"/>
                        </a:cubicBezTo>
                        <a:cubicBezTo>
                          <a:pt x="277012" y="453908"/>
                          <a:pt x="250371" y="395975"/>
                          <a:pt x="72297" y="433775"/>
                        </a:cubicBezTo>
                        <a:cubicBezTo>
                          <a:pt x="26360" y="433431"/>
                          <a:pt x="1204" y="398104"/>
                          <a:pt x="0" y="361478"/>
                        </a:cubicBezTo>
                        <a:cubicBezTo>
                          <a:pt x="-20258" y="269821"/>
                          <a:pt x="20843" y="200896"/>
                          <a:pt x="0" y="722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0C4FF7-349A-EF99-EC48-E61C80607F99}"/>
              </a:ext>
            </a:extLst>
          </p:cNvPr>
          <p:cNvSpPr txBox="1"/>
          <p:nvPr/>
        </p:nvSpPr>
        <p:spPr>
          <a:xfrm>
            <a:off x="4126980" y="4843168"/>
            <a:ext cx="1718884" cy="246221"/>
          </a:xfrm>
          <a:prstGeom prst="rect">
            <a:avLst/>
          </a:prstGeom>
          <a:noFill/>
        </p:spPr>
        <p:txBody>
          <a:bodyPr wrap="square">
            <a:spAutoFit/>
          </a:bodyPr>
          <a:lstStyle/>
          <a:p>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Visualization: </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theEdgeAI.io</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7258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a:xfrm>
            <a:off x="533919" y="1098824"/>
            <a:ext cx="8085415" cy="3077573"/>
          </a:xfrm>
        </p:spPr>
        <p:txBody>
          <a:bodyPr/>
          <a:lstStyle/>
          <a:p>
            <a:r>
              <a:rPr lang="en-US" dirty="0"/>
              <a:t>At any step of </a:t>
            </a:r>
            <a:r>
              <a:rPr lang="en-US" b="1" dirty="0">
                <a:solidFill>
                  <a:srgbClr val="C00000"/>
                </a:solidFill>
              </a:rPr>
              <a:t>decoder</a:t>
            </a:r>
            <a:r>
              <a:rPr lang="en-US" dirty="0"/>
              <a:t>, it attends to previous </a:t>
            </a:r>
            <a:br>
              <a:rPr lang="en-US" dirty="0"/>
            </a:br>
            <a:r>
              <a:rPr lang="en-US" dirty="0"/>
              <a:t>computation of </a:t>
            </a:r>
            <a:r>
              <a:rPr lang="en-US" b="1" dirty="0">
                <a:solidFill>
                  <a:srgbClr val="C00000"/>
                </a:solidFill>
              </a:rPr>
              <a:t>encoder </a:t>
            </a:r>
            <a:r>
              <a:rPr lang="en-US" dirty="0"/>
              <a:t>as well as </a:t>
            </a:r>
            <a:r>
              <a:rPr lang="en-US" b="1" dirty="0">
                <a:solidFill>
                  <a:srgbClr val="C00000"/>
                </a:solidFill>
              </a:rPr>
              <a:t>decoder’s </a:t>
            </a:r>
            <a:br>
              <a:rPr lang="en-US" b="1" dirty="0">
                <a:solidFill>
                  <a:srgbClr val="C00000"/>
                </a:solidFill>
              </a:rPr>
            </a:br>
            <a:r>
              <a:rPr lang="en-US" dirty="0"/>
              <a:t>own generations.</a:t>
            </a: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83</a:t>
            </a:fld>
            <a:endParaRPr lang="en-US" dirty="0"/>
          </a:p>
        </p:txBody>
      </p:sp>
      <p:pic>
        <p:nvPicPr>
          <p:cNvPr id="6" name="Content Placeholder 4" descr="Diagram, text&#10;&#10;Description automatically generated">
            <a:extLst>
              <a:ext uri="{FF2B5EF4-FFF2-40B4-BE49-F238E27FC236}">
                <a16:creationId xmlns:a16="http://schemas.microsoft.com/office/drawing/2014/main" id="{4212318E-E76D-12DB-985F-1EE0067CA1F1}"/>
              </a:ext>
            </a:extLst>
          </p:cNvPr>
          <p:cNvPicPr>
            <a:picLocks noChangeAspect="1"/>
          </p:cNvPicPr>
          <p:nvPr/>
        </p:nvPicPr>
        <p:blipFill rotWithShape="1">
          <a:blip r:embed="rId2"/>
          <a:srcRect l="51483" t="68414" r="9230"/>
          <a:stretch/>
        </p:blipFill>
        <p:spPr>
          <a:xfrm>
            <a:off x="1763950" y="1802383"/>
            <a:ext cx="2265782" cy="1010323"/>
          </a:xfrm>
          <a:prstGeom prst="rect">
            <a:avLst/>
          </a:prstGeom>
        </p:spPr>
      </p:pic>
      <p:sp>
        <p:nvSpPr>
          <p:cNvPr id="9" name="TextBox 8">
            <a:extLst>
              <a:ext uri="{FF2B5EF4-FFF2-40B4-BE49-F238E27FC236}">
                <a16:creationId xmlns:a16="http://schemas.microsoft.com/office/drawing/2014/main" id="{53D296AC-CC23-6FFA-3FC5-AAB31F91D417}"/>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11" name="Picture 10" descr="Diagram&#10;&#10;Description automatically generated">
            <a:extLst>
              <a:ext uri="{FF2B5EF4-FFF2-40B4-BE49-F238E27FC236}">
                <a16:creationId xmlns:a16="http://schemas.microsoft.com/office/drawing/2014/main" id="{21BDEA9F-2D20-749E-B9F2-14C69E6410BA}"/>
              </a:ext>
            </a:extLst>
          </p:cNvPr>
          <p:cNvPicPr>
            <a:picLocks noChangeAspect="1"/>
          </p:cNvPicPr>
          <p:nvPr/>
        </p:nvPicPr>
        <p:blipFill>
          <a:blip r:embed="rId4"/>
          <a:stretch>
            <a:fillRect/>
          </a:stretch>
        </p:blipFill>
        <p:spPr>
          <a:xfrm>
            <a:off x="5492420" y="0"/>
            <a:ext cx="3630361" cy="5143500"/>
          </a:xfrm>
          <a:prstGeom prst="rect">
            <a:avLst/>
          </a:prstGeom>
        </p:spPr>
      </p:pic>
      <p:sp>
        <p:nvSpPr>
          <p:cNvPr id="7" name="Rounded Rectangle 6">
            <a:extLst>
              <a:ext uri="{FF2B5EF4-FFF2-40B4-BE49-F238E27FC236}">
                <a16:creationId xmlns:a16="http://schemas.microsoft.com/office/drawing/2014/main" id="{5615334E-6BFB-3722-5A57-03E6DF226028}"/>
              </a:ext>
            </a:extLst>
          </p:cNvPr>
          <p:cNvSpPr/>
          <p:nvPr/>
        </p:nvSpPr>
        <p:spPr>
          <a:xfrm>
            <a:off x="7500672" y="2929436"/>
            <a:ext cx="839176" cy="462275"/>
          </a:xfrm>
          <a:prstGeom prst="roundRect">
            <a:avLst/>
          </a:prstGeom>
          <a:solidFill>
            <a:srgbClr val="FF0000">
              <a:alpha val="21961"/>
            </a:srgbClr>
          </a:solidFill>
          <a:ln w="38100">
            <a:solidFill>
              <a:srgbClr val="FF0000"/>
            </a:solidFill>
            <a:prstDash val="sysDash"/>
            <a:extLst>
              <a:ext uri="{C807C97D-BFC1-408E-A445-0C87EB9F89A2}">
                <ask:lineSketchStyleProps xmlns:ask="http://schemas.microsoft.com/office/drawing/2018/sketchyshapes" sd="1219033472">
                  <a:custGeom>
                    <a:avLst/>
                    <a:gdLst>
                      <a:gd name="connsiteX0" fmla="*/ 0 w 880135"/>
                      <a:gd name="connsiteY0" fmla="*/ 72297 h 433775"/>
                      <a:gd name="connsiteX1" fmla="*/ 72297 w 880135"/>
                      <a:gd name="connsiteY1" fmla="*/ 0 h 433775"/>
                      <a:gd name="connsiteX2" fmla="*/ 440068 w 880135"/>
                      <a:gd name="connsiteY2" fmla="*/ 0 h 433775"/>
                      <a:gd name="connsiteX3" fmla="*/ 807838 w 880135"/>
                      <a:gd name="connsiteY3" fmla="*/ 0 h 433775"/>
                      <a:gd name="connsiteX4" fmla="*/ 880135 w 880135"/>
                      <a:gd name="connsiteY4" fmla="*/ 72297 h 433775"/>
                      <a:gd name="connsiteX5" fmla="*/ 880135 w 880135"/>
                      <a:gd name="connsiteY5" fmla="*/ 361478 h 433775"/>
                      <a:gd name="connsiteX6" fmla="*/ 807838 w 880135"/>
                      <a:gd name="connsiteY6" fmla="*/ 433775 h 433775"/>
                      <a:gd name="connsiteX7" fmla="*/ 432712 w 880135"/>
                      <a:gd name="connsiteY7" fmla="*/ 433775 h 433775"/>
                      <a:gd name="connsiteX8" fmla="*/ 72297 w 880135"/>
                      <a:gd name="connsiteY8" fmla="*/ 433775 h 433775"/>
                      <a:gd name="connsiteX9" fmla="*/ 0 w 880135"/>
                      <a:gd name="connsiteY9" fmla="*/ 361478 h 433775"/>
                      <a:gd name="connsiteX10" fmla="*/ 0 w 880135"/>
                      <a:gd name="connsiteY10" fmla="*/ 72297 h 43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35" h="433775" fill="none" extrusionOk="0">
                        <a:moveTo>
                          <a:pt x="0" y="72297"/>
                        </a:moveTo>
                        <a:cubicBezTo>
                          <a:pt x="6742" y="40626"/>
                          <a:pt x="40678" y="-7276"/>
                          <a:pt x="72297" y="0"/>
                        </a:cubicBezTo>
                        <a:cubicBezTo>
                          <a:pt x="244068" y="-28206"/>
                          <a:pt x="307384" y="27072"/>
                          <a:pt x="440068" y="0"/>
                        </a:cubicBezTo>
                        <a:cubicBezTo>
                          <a:pt x="572752" y="-27072"/>
                          <a:pt x="675553" y="17444"/>
                          <a:pt x="807838" y="0"/>
                        </a:cubicBezTo>
                        <a:cubicBezTo>
                          <a:pt x="845992" y="-3618"/>
                          <a:pt x="880420" y="28512"/>
                          <a:pt x="880135" y="72297"/>
                        </a:cubicBezTo>
                        <a:cubicBezTo>
                          <a:pt x="894866" y="203763"/>
                          <a:pt x="849027" y="277221"/>
                          <a:pt x="880135" y="361478"/>
                        </a:cubicBezTo>
                        <a:cubicBezTo>
                          <a:pt x="868858" y="401871"/>
                          <a:pt x="851651" y="426773"/>
                          <a:pt x="807838" y="433775"/>
                        </a:cubicBezTo>
                        <a:cubicBezTo>
                          <a:pt x="666077" y="474056"/>
                          <a:pt x="585111" y="399748"/>
                          <a:pt x="432712" y="433775"/>
                        </a:cubicBezTo>
                        <a:cubicBezTo>
                          <a:pt x="280313" y="467802"/>
                          <a:pt x="148839" y="421969"/>
                          <a:pt x="72297" y="433775"/>
                        </a:cubicBezTo>
                        <a:cubicBezTo>
                          <a:pt x="32270" y="431121"/>
                          <a:pt x="10552" y="403607"/>
                          <a:pt x="0" y="361478"/>
                        </a:cubicBezTo>
                        <a:cubicBezTo>
                          <a:pt x="-9022" y="242860"/>
                          <a:pt x="7408" y="203090"/>
                          <a:pt x="0" y="72297"/>
                        </a:cubicBezTo>
                        <a:close/>
                      </a:path>
                      <a:path w="880135" h="433775" stroke="0" extrusionOk="0">
                        <a:moveTo>
                          <a:pt x="0" y="72297"/>
                        </a:moveTo>
                        <a:cubicBezTo>
                          <a:pt x="-5264" y="29121"/>
                          <a:pt x="24162" y="3080"/>
                          <a:pt x="72297" y="0"/>
                        </a:cubicBezTo>
                        <a:cubicBezTo>
                          <a:pt x="183444" y="-43450"/>
                          <a:pt x="289119" y="13493"/>
                          <a:pt x="454778" y="0"/>
                        </a:cubicBezTo>
                        <a:cubicBezTo>
                          <a:pt x="620437" y="-13493"/>
                          <a:pt x="675941" y="33654"/>
                          <a:pt x="807838" y="0"/>
                        </a:cubicBezTo>
                        <a:cubicBezTo>
                          <a:pt x="842886" y="-2671"/>
                          <a:pt x="884758" y="34577"/>
                          <a:pt x="880135" y="72297"/>
                        </a:cubicBezTo>
                        <a:cubicBezTo>
                          <a:pt x="896450" y="163608"/>
                          <a:pt x="849511" y="301235"/>
                          <a:pt x="880135" y="361478"/>
                        </a:cubicBezTo>
                        <a:cubicBezTo>
                          <a:pt x="883723" y="395568"/>
                          <a:pt x="839106" y="441386"/>
                          <a:pt x="807838" y="433775"/>
                        </a:cubicBezTo>
                        <a:cubicBezTo>
                          <a:pt x="716233" y="475074"/>
                          <a:pt x="603124" y="413642"/>
                          <a:pt x="440068" y="433775"/>
                        </a:cubicBezTo>
                        <a:cubicBezTo>
                          <a:pt x="277012" y="453908"/>
                          <a:pt x="250371" y="395975"/>
                          <a:pt x="72297" y="433775"/>
                        </a:cubicBezTo>
                        <a:cubicBezTo>
                          <a:pt x="26360" y="433431"/>
                          <a:pt x="1204" y="398104"/>
                          <a:pt x="0" y="361478"/>
                        </a:cubicBezTo>
                        <a:cubicBezTo>
                          <a:pt x="-20258" y="269821"/>
                          <a:pt x="20843" y="200896"/>
                          <a:pt x="0" y="722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Image preview">
            <a:extLst>
              <a:ext uri="{FF2B5EF4-FFF2-40B4-BE49-F238E27FC236}">
                <a16:creationId xmlns:a16="http://schemas.microsoft.com/office/drawing/2014/main" id="{A4430FB6-48FD-7C59-DEF3-7CCC74A801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45" r="2582" b="47079"/>
          <a:stretch/>
        </p:blipFill>
        <p:spPr bwMode="auto">
          <a:xfrm>
            <a:off x="203935" y="2779566"/>
            <a:ext cx="5275945" cy="2008749"/>
          </a:xfrm>
          <a:prstGeom prst="rect">
            <a:avLst/>
          </a:prstGeom>
          <a:noFill/>
          <a:extLst>
            <a:ext uri="{909E8E84-426E-40DD-AFC4-6F175D3DCCD1}">
              <a14:hiddenFill xmlns:a14="http://schemas.microsoft.com/office/drawing/2010/main">
                <a:solidFill>
                  <a:srgbClr val="FFFFFF"/>
                </a:solidFill>
              </a14:hiddenFill>
            </a:ext>
          </a:extLst>
        </p:spPr>
      </p:pic>
      <p:sp>
        <p:nvSpPr>
          <p:cNvPr id="12" name="Triangle 11">
            <a:extLst>
              <a:ext uri="{FF2B5EF4-FFF2-40B4-BE49-F238E27FC236}">
                <a16:creationId xmlns:a16="http://schemas.microsoft.com/office/drawing/2014/main" id="{90AD35CD-E09B-42EF-561D-5749F8664DCB}"/>
              </a:ext>
            </a:extLst>
          </p:cNvPr>
          <p:cNvSpPr/>
          <p:nvPr/>
        </p:nvSpPr>
        <p:spPr>
          <a:xfrm rot="13109297" flipV="1">
            <a:off x="3029009" y="2840532"/>
            <a:ext cx="1159995" cy="560992"/>
          </a:xfrm>
          <a:prstGeom prst="triangle">
            <a:avLst>
              <a:gd name="adj" fmla="val 39228"/>
            </a:avLst>
          </a:prstGeom>
          <a:solidFill>
            <a:srgbClr val="F3BA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B1AC6257-0865-8BBB-23BA-8928FB33381C}"/>
              </a:ext>
            </a:extLst>
          </p:cNvPr>
          <p:cNvSpPr/>
          <p:nvPr/>
        </p:nvSpPr>
        <p:spPr>
          <a:xfrm rot="13109297" flipV="1">
            <a:off x="4637313" y="2840531"/>
            <a:ext cx="1159995" cy="560992"/>
          </a:xfrm>
          <a:prstGeom prst="triangle">
            <a:avLst>
              <a:gd name="adj" fmla="val 39228"/>
            </a:avLst>
          </a:prstGeom>
          <a:solidFill>
            <a:srgbClr val="F3BA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35C3DB5-28B2-94DD-2F97-DFD4F6F78658}"/>
              </a:ext>
            </a:extLst>
          </p:cNvPr>
          <p:cNvSpPr txBox="1"/>
          <p:nvPr/>
        </p:nvSpPr>
        <p:spPr>
          <a:xfrm>
            <a:off x="4126980" y="4843168"/>
            <a:ext cx="1718884" cy="246221"/>
          </a:xfrm>
          <a:prstGeom prst="rect">
            <a:avLst/>
          </a:prstGeom>
          <a:noFill/>
        </p:spPr>
        <p:txBody>
          <a:bodyPr wrap="square">
            <a:spAutoFit/>
          </a:bodyPr>
          <a:lstStyle/>
          <a:p>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Visualization: </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theEdgeAI.io</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60390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a:xfrm>
            <a:off x="533919" y="1041939"/>
            <a:ext cx="8085415" cy="3077573"/>
          </a:xfrm>
        </p:spPr>
        <p:txBody>
          <a:bodyPr/>
          <a:lstStyle/>
          <a:p>
            <a:r>
              <a:rPr lang="en-US" dirty="0"/>
              <a:t>At any step of </a:t>
            </a:r>
            <a:r>
              <a:rPr lang="en-US" b="1" dirty="0">
                <a:solidFill>
                  <a:srgbClr val="C00000"/>
                </a:solidFill>
              </a:rPr>
              <a:t>decoder</a:t>
            </a:r>
            <a:r>
              <a:rPr lang="en-US" dirty="0"/>
              <a:t>, it attends to previous </a:t>
            </a:r>
            <a:br>
              <a:rPr lang="en-US" dirty="0"/>
            </a:br>
            <a:r>
              <a:rPr lang="en-US" dirty="0"/>
              <a:t>computation of </a:t>
            </a:r>
            <a:r>
              <a:rPr lang="en-US" b="1" dirty="0">
                <a:solidFill>
                  <a:srgbClr val="C00000"/>
                </a:solidFill>
              </a:rPr>
              <a:t>encoder.</a:t>
            </a:r>
            <a:endParaRPr lang="en-US" dirty="0"/>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84</a:t>
            </a:fld>
            <a:endParaRPr lang="en-US" dirty="0"/>
          </a:p>
        </p:txBody>
      </p:sp>
      <p:pic>
        <p:nvPicPr>
          <p:cNvPr id="7" name="Content Placeholder 4" descr="Diagram, text&#10;&#10;Description automatically generated">
            <a:extLst>
              <a:ext uri="{FF2B5EF4-FFF2-40B4-BE49-F238E27FC236}">
                <a16:creationId xmlns:a16="http://schemas.microsoft.com/office/drawing/2014/main" id="{EF3CA6D2-B0BD-FEB4-5AD1-BEA6223C5159}"/>
              </a:ext>
            </a:extLst>
          </p:cNvPr>
          <p:cNvPicPr>
            <a:picLocks noChangeAspect="1"/>
          </p:cNvPicPr>
          <p:nvPr/>
        </p:nvPicPr>
        <p:blipFill rotWithShape="1">
          <a:blip r:embed="rId2"/>
          <a:srcRect l="24694" t="21618" r="20638" b="42414"/>
          <a:stretch/>
        </p:blipFill>
        <p:spPr>
          <a:xfrm>
            <a:off x="1490306" y="1549831"/>
            <a:ext cx="2825156" cy="1030893"/>
          </a:xfrm>
          <a:prstGeom prst="rect">
            <a:avLst/>
          </a:prstGeom>
        </p:spPr>
      </p:pic>
      <p:sp>
        <p:nvSpPr>
          <p:cNvPr id="8" name="TextBox 7">
            <a:extLst>
              <a:ext uri="{FF2B5EF4-FFF2-40B4-BE49-F238E27FC236}">
                <a16:creationId xmlns:a16="http://schemas.microsoft.com/office/drawing/2014/main" id="{E8A7BFB2-E14B-CC1F-EBDE-B1A9D60B9F8F}"/>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Picture 8" descr="Diagram&#10;&#10;Description automatically generated">
            <a:extLst>
              <a:ext uri="{FF2B5EF4-FFF2-40B4-BE49-F238E27FC236}">
                <a16:creationId xmlns:a16="http://schemas.microsoft.com/office/drawing/2014/main" id="{F33D072B-0B8B-B6C7-2C1E-D16EB087DBF6}"/>
              </a:ext>
            </a:extLst>
          </p:cNvPr>
          <p:cNvPicPr>
            <a:picLocks noChangeAspect="1"/>
          </p:cNvPicPr>
          <p:nvPr/>
        </p:nvPicPr>
        <p:blipFill>
          <a:blip r:embed="rId4"/>
          <a:stretch>
            <a:fillRect/>
          </a:stretch>
        </p:blipFill>
        <p:spPr>
          <a:xfrm>
            <a:off x="5492420" y="0"/>
            <a:ext cx="3630361" cy="5143500"/>
          </a:xfrm>
          <a:prstGeom prst="rect">
            <a:avLst/>
          </a:prstGeom>
        </p:spPr>
      </p:pic>
      <p:pic>
        <p:nvPicPr>
          <p:cNvPr id="5" name="Picture 2" descr="Image preview">
            <a:extLst>
              <a:ext uri="{FF2B5EF4-FFF2-40B4-BE49-F238E27FC236}">
                <a16:creationId xmlns:a16="http://schemas.microsoft.com/office/drawing/2014/main" id="{18E6F233-9963-2343-9611-AE427EC6C7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7306"/>
          <a:stretch/>
        </p:blipFill>
        <p:spPr bwMode="auto">
          <a:xfrm>
            <a:off x="58444" y="2580725"/>
            <a:ext cx="5492147" cy="215400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48A2B9EF-4354-8FD0-BD26-75E8296A6AE3}"/>
              </a:ext>
            </a:extLst>
          </p:cNvPr>
          <p:cNvSpPr/>
          <p:nvPr/>
        </p:nvSpPr>
        <p:spPr>
          <a:xfrm>
            <a:off x="7503925" y="2074357"/>
            <a:ext cx="839176" cy="351074"/>
          </a:xfrm>
          <a:prstGeom prst="roundRect">
            <a:avLst/>
          </a:prstGeom>
          <a:solidFill>
            <a:srgbClr val="FF0000">
              <a:alpha val="21961"/>
            </a:srgbClr>
          </a:solidFill>
          <a:ln w="38100">
            <a:solidFill>
              <a:srgbClr val="FF0000"/>
            </a:solidFill>
            <a:prstDash val="sysDash"/>
            <a:extLst>
              <a:ext uri="{C807C97D-BFC1-408E-A445-0C87EB9F89A2}">
                <ask:lineSketchStyleProps xmlns:ask="http://schemas.microsoft.com/office/drawing/2018/sketchyshapes" sd="1219033472">
                  <a:custGeom>
                    <a:avLst/>
                    <a:gdLst>
                      <a:gd name="connsiteX0" fmla="*/ 0 w 880135"/>
                      <a:gd name="connsiteY0" fmla="*/ 72297 h 433775"/>
                      <a:gd name="connsiteX1" fmla="*/ 72297 w 880135"/>
                      <a:gd name="connsiteY1" fmla="*/ 0 h 433775"/>
                      <a:gd name="connsiteX2" fmla="*/ 440068 w 880135"/>
                      <a:gd name="connsiteY2" fmla="*/ 0 h 433775"/>
                      <a:gd name="connsiteX3" fmla="*/ 807838 w 880135"/>
                      <a:gd name="connsiteY3" fmla="*/ 0 h 433775"/>
                      <a:gd name="connsiteX4" fmla="*/ 880135 w 880135"/>
                      <a:gd name="connsiteY4" fmla="*/ 72297 h 433775"/>
                      <a:gd name="connsiteX5" fmla="*/ 880135 w 880135"/>
                      <a:gd name="connsiteY5" fmla="*/ 361478 h 433775"/>
                      <a:gd name="connsiteX6" fmla="*/ 807838 w 880135"/>
                      <a:gd name="connsiteY6" fmla="*/ 433775 h 433775"/>
                      <a:gd name="connsiteX7" fmla="*/ 432712 w 880135"/>
                      <a:gd name="connsiteY7" fmla="*/ 433775 h 433775"/>
                      <a:gd name="connsiteX8" fmla="*/ 72297 w 880135"/>
                      <a:gd name="connsiteY8" fmla="*/ 433775 h 433775"/>
                      <a:gd name="connsiteX9" fmla="*/ 0 w 880135"/>
                      <a:gd name="connsiteY9" fmla="*/ 361478 h 433775"/>
                      <a:gd name="connsiteX10" fmla="*/ 0 w 880135"/>
                      <a:gd name="connsiteY10" fmla="*/ 72297 h 43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35" h="433775" fill="none" extrusionOk="0">
                        <a:moveTo>
                          <a:pt x="0" y="72297"/>
                        </a:moveTo>
                        <a:cubicBezTo>
                          <a:pt x="6742" y="40626"/>
                          <a:pt x="40678" y="-7276"/>
                          <a:pt x="72297" y="0"/>
                        </a:cubicBezTo>
                        <a:cubicBezTo>
                          <a:pt x="244068" y="-28206"/>
                          <a:pt x="307384" y="27072"/>
                          <a:pt x="440068" y="0"/>
                        </a:cubicBezTo>
                        <a:cubicBezTo>
                          <a:pt x="572752" y="-27072"/>
                          <a:pt x="675553" y="17444"/>
                          <a:pt x="807838" y="0"/>
                        </a:cubicBezTo>
                        <a:cubicBezTo>
                          <a:pt x="845992" y="-3618"/>
                          <a:pt x="880420" y="28512"/>
                          <a:pt x="880135" y="72297"/>
                        </a:cubicBezTo>
                        <a:cubicBezTo>
                          <a:pt x="894866" y="203763"/>
                          <a:pt x="849027" y="277221"/>
                          <a:pt x="880135" y="361478"/>
                        </a:cubicBezTo>
                        <a:cubicBezTo>
                          <a:pt x="868858" y="401871"/>
                          <a:pt x="851651" y="426773"/>
                          <a:pt x="807838" y="433775"/>
                        </a:cubicBezTo>
                        <a:cubicBezTo>
                          <a:pt x="666077" y="474056"/>
                          <a:pt x="585111" y="399748"/>
                          <a:pt x="432712" y="433775"/>
                        </a:cubicBezTo>
                        <a:cubicBezTo>
                          <a:pt x="280313" y="467802"/>
                          <a:pt x="148839" y="421969"/>
                          <a:pt x="72297" y="433775"/>
                        </a:cubicBezTo>
                        <a:cubicBezTo>
                          <a:pt x="32270" y="431121"/>
                          <a:pt x="10552" y="403607"/>
                          <a:pt x="0" y="361478"/>
                        </a:cubicBezTo>
                        <a:cubicBezTo>
                          <a:pt x="-9022" y="242860"/>
                          <a:pt x="7408" y="203090"/>
                          <a:pt x="0" y="72297"/>
                        </a:cubicBezTo>
                        <a:close/>
                      </a:path>
                      <a:path w="880135" h="433775" stroke="0" extrusionOk="0">
                        <a:moveTo>
                          <a:pt x="0" y="72297"/>
                        </a:moveTo>
                        <a:cubicBezTo>
                          <a:pt x="-5264" y="29121"/>
                          <a:pt x="24162" y="3080"/>
                          <a:pt x="72297" y="0"/>
                        </a:cubicBezTo>
                        <a:cubicBezTo>
                          <a:pt x="183444" y="-43450"/>
                          <a:pt x="289119" y="13493"/>
                          <a:pt x="454778" y="0"/>
                        </a:cubicBezTo>
                        <a:cubicBezTo>
                          <a:pt x="620437" y="-13493"/>
                          <a:pt x="675941" y="33654"/>
                          <a:pt x="807838" y="0"/>
                        </a:cubicBezTo>
                        <a:cubicBezTo>
                          <a:pt x="842886" y="-2671"/>
                          <a:pt x="884758" y="34577"/>
                          <a:pt x="880135" y="72297"/>
                        </a:cubicBezTo>
                        <a:cubicBezTo>
                          <a:pt x="896450" y="163608"/>
                          <a:pt x="849511" y="301235"/>
                          <a:pt x="880135" y="361478"/>
                        </a:cubicBezTo>
                        <a:cubicBezTo>
                          <a:pt x="883723" y="395568"/>
                          <a:pt x="839106" y="441386"/>
                          <a:pt x="807838" y="433775"/>
                        </a:cubicBezTo>
                        <a:cubicBezTo>
                          <a:pt x="716233" y="475074"/>
                          <a:pt x="603124" y="413642"/>
                          <a:pt x="440068" y="433775"/>
                        </a:cubicBezTo>
                        <a:cubicBezTo>
                          <a:pt x="277012" y="453908"/>
                          <a:pt x="250371" y="395975"/>
                          <a:pt x="72297" y="433775"/>
                        </a:cubicBezTo>
                        <a:cubicBezTo>
                          <a:pt x="26360" y="433431"/>
                          <a:pt x="1204" y="398104"/>
                          <a:pt x="0" y="361478"/>
                        </a:cubicBezTo>
                        <a:cubicBezTo>
                          <a:pt x="-20258" y="269821"/>
                          <a:pt x="20843" y="200896"/>
                          <a:pt x="0" y="722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D35656-FDED-D6FD-1BAE-E8B1C7046555}"/>
              </a:ext>
            </a:extLst>
          </p:cNvPr>
          <p:cNvSpPr txBox="1"/>
          <p:nvPr/>
        </p:nvSpPr>
        <p:spPr>
          <a:xfrm>
            <a:off x="4126980" y="4843168"/>
            <a:ext cx="1718884" cy="246221"/>
          </a:xfrm>
          <a:prstGeom prst="rect">
            <a:avLst/>
          </a:prstGeom>
          <a:noFill/>
        </p:spPr>
        <p:txBody>
          <a:bodyPr wrap="square">
            <a:spAutoFit/>
          </a:bodyPr>
          <a:lstStyle/>
          <a:p>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Visualization: </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theEdgeAI.io</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14470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5B6C-EC45-3D84-E294-6435D2B66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D72B0-96C2-A9A7-1616-891FA3C005BC}"/>
              </a:ext>
            </a:extLst>
          </p:cNvPr>
          <p:cNvSpPr>
            <a:spLocks noGrp="1"/>
          </p:cNvSpPr>
          <p:nvPr>
            <p:ph type="title"/>
          </p:nvPr>
        </p:nvSpPr>
        <p:spPr/>
        <p:txBody>
          <a:bodyPr/>
          <a:lstStyle/>
          <a:p>
            <a:r>
              <a:rPr lang="en-US" dirty="0"/>
              <a:t>Quiz: Enc-Dec Connections </a:t>
            </a:r>
          </a:p>
        </p:txBody>
      </p:sp>
      <p:sp>
        <p:nvSpPr>
          <p:cNvPr id="3" name="Text Placeholder 2">
            <a:extLst>
              <a:ext uri="{FF2B5EF4-FFF2-40B4-BE49-F238E27FC236}">
                <a16:creationId xmlns:a16="http://schemas.microsoft.com/office/drawing/2014/main" id="{159740FF-358B-AFA8-FBC2-75EE514945D5}"/>
              </a:ext>
            </a:extLst>
          </p:cNvPr>
          <p:cNvSpPr>
            <a:spLocks noGrp="1"/>
          </p:cNvSpPr>
          <p:nvPr>
            <p:ph type="body" sz="quarter" idx="16"/>
          </p:nvPr>
        </p:nvSpPr>
        <p:spPr/>
        <p:txBody>
          <a:bodyPr/>
          <a:lstStyle/>
          <a:p>
            <a:r>
              <a:rPr lang="en-US" dirty="0"/>
              <a:t>Which best represents encoder-decoder connections? </a:t>
            </a:r>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p:sp>
        <p:nvSpPr>
          <p:cNvPr id="51" name="Rounded Rectangle 50">
            <a:extLst>
              <a:ext uri="{FF2B5EF4-FFF2-40B4-BE49-F238E27FC236}">
                <a16:creationId xmlns:a16="http://schemas.microsoft.com/office/drawing/2014/main" id="{F99E72E8-E08C-7AB5-6E83-2891C4F99448}"/>
              </a:ext>
            </a:extLst>
          </p:cNvPr>
          <p:cNvSpPr/>
          <p:nvPr/>
        </p:nvSpPr>
        <p:spPr>
          <a:xfrm>
            <a:off x="5308438"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2" name="Rounded Rectangle 51">
            <a:extLst>
              <a:ext uri="{FF2B5EF4-FFF2-40B4-BE49-F238E27FC236}">
                <a16:creationId xmlns:a16="http://schemas.microsoft.com/office/drawing/2014/main" id="{9CB2788F-5882-C284-20E8-DAB0F85E0B89}"/>
              </a:ext>
            </a:extLst>
          </p:cNvPr>
          <p:cNvSpPr/>
          <p:nvPr/>
        </p:nvSpPr>
        <p:spPr>
          <a:xfrm>
            <a:off x="5308438"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3" name="Rounded Rectangle 52">
            <a:extLst>
              <a:ext uri="{FF2B5EF4-FFF2-40B4-BE49-F238E27FC236}">
                <a16:creationId xmlns:a16="http://schemas.microsoft.com/office/drawing/2014/main" id="{14F9635A-C2B4-1F9D-4323-9312928A6B98}"/>
              </a:ext>
            </a:extLst>
          </p:cNvPr>
          <p:cNvSpPr/>
          <p:nvPr/>
        </p:nvSpPr>
        <p:spPr>
          <a:xfrm>
            <a:off x="5308437"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4" name="Rounded Rectangle 53">
            <a:extLst>
              <a:ext uri="{FF2B5EF4-FFF2-40B4-BE49-F238E27FC236}">
                <a16:creationId xmlns:a16="http://schemas.microsoft.com/office/drawing/2014/main" id="{58CF06BB-2BEC-36E5-1A9B-614B73732B86}"/>
              </a:ext>
            </a:extLst>
          </p:cNvPr>
          <p:cNvSpPr/>
          <p:nvPr/>
        </p:nvSpPr>
        <p:spPr>
          <a:xfrm>
            <a:off x="5308437"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5" name="Rounded Rectangle 54">
            <a:extLst>
              <a:ext uri="{FF2B5EF4-FFF2-40B4-BE49-F238E27FC236}">
                <a16:creationId xmlns:a16="http://schemas.microsoft.com/office/drawing/2014/main" id="{CCA54CE7-B15E-CF71-3D09-47BF94367444}"/>
              </a:ext>
            </a:extLst>
          </p:cNvPr>
          <p:cNvSpPr/>
          <p:nvPr/>
        </p:nvSpPr>
        <p:spPr>
          <a:xfrm>
            <a:off x="5308437"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56" name="Rounded Rectangle 55">
            <a:extLst>
              <a:ext uri="{FF2B5EF4-FFF2-40B4-BE49-F238E27FC236}">
                <a16:creationId xmlns:a16="http://schemas.microsoft.com/office/drawing/2014/main" id="{031B40C9-3227-F83E-217D-9071223C6F25}"/>
              </a:ext>
            </a:extLst>
          </p:cNvPr>
          <p:cNvSpPr/>
          <p:nvPr/>
        </p:nvSpPr>
        <p:spPr>
          <a:xfrm>
            <a:off x="5308436"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7" name="Rounded Rectangle 56">
            <a:extLst>
              <a:ext uri="{FF2B5EF4-FFF2-40B4-BE49-F238E27FC236}">
                <a16:creationId xmlns:a16="http://schemas.microsoft.com/office/drawing/2014/main" id="{DBEE52C1-38B2-DB11-046B-FCF07C7DC5F2}"/>
              </a:ext>
            </a:extLst>
          </p:cNvPr>
          <p:cNvSpPr/>
          <p:nvPr/>
        </p:nvSpPr>
        <p:spPr>
          <a:xfrm>
            <a:off x="7469422"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8" name="Rounded Rectangle 57">
            <a:extLst>
              <a:ext uri="{FF2B5EF4-FFF2-40B4-BE49-F238E27FC236}">
                <a16:creationId xmlns:a16="http://schemas.microsoft.com/office/drawing/2014/main" id="{DD6416E9-BC47-CDD3-DA75-C6BAF74C837E}"/>
              </a:ext>
            </a:extLst>
          </p:cNvPr>
          <p:cNvSpPr/>
          <p:nvPr/>
        </p:nvSpPr>
        <p:spPr>
          <a:xfrm>
            <a:off x="7469422"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9" name="Rounded Rectangle 58">
            <a:extLst>
              <a:ext uri="{FF2B5EF4-FFF2-40B4-BE49-F238E27FC236}">
                <a16:creationId xmlns:a16="http://schemas.microsoft.com/office/drawing/2014/main" id="{EFF12BA1-5501-21E7-9572-D61B26375559}"/>
              </a:ext>
            </a:extLst>
          </p:cNvPr>
          <p:cNvSpPr/>
          <p:nvPr/>
        </p:nvSpPr>
        <p:spPr>
          <a:xfrm>
            <a:off x="7469421"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0" name="Rounded Rectangle 59">
            <a:extLst>
              <a:ext uri="{FF2B5EF4-FFF2-40B4-BE49-F238E27FC236}">
                <a16:creationId xmlns:a16="http://schemas.microsoft.com/office/drawing/2014/main" id="{D19A694F-78F5-F88A-DC0C-31C69885982B}"/>
              </a:ext>
            </a:extLst>
          </p:cNvPr>
          <p:cNvSpPr/>
          <p:nvPr/>
        </p:nvSpPr>
        <p:spPr>
          <a:xfrm>
            <a:off x="7469421"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1" name="Rounded Rectangle 60">
            <a:extLst>
              <a:ext uri="{FF2B5EF4-FFF2-40B4-BE49-F238E27FC236}">
                <a16:creationId xmlns:a16="http://schemas.microsoft.com/office/drawing/2014/main" id="{A609667D-D145-31C2-4058-87B2C767B779}"/>
              </a:ext>
            </a:extLst>
          </p:cNvPr>
          <p:cNvSpPr/>
          <p:nvPr/>
        </p:nvSpPr>
        <p:spPr>
          <a:xfrm>
            <a:off x="7469421"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2" name="Rounded Rectangle 61">
            <a:extLst>
              <a:ext uri="{FF2B5EF4-FFF2-40B4-BE49-F238E27FC236}">
                <a16:creationId xmlns:a16="http://schemas.microsoft.com/office/drawing/2014/main" id="{2BF52AB8-A67E-BA15-6E0F-4A5A7768086C}"/>
              </a:ext>
            </a:extLst>
          </p:cNvPr>
          <p:cNvSpPr/>
          <p:nvPr/>
        </p:nvSpPr>
        <p:spPr>
          <a:xfrm>
            <a:off x="7469420"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63" name="Straight Arrow Connector 62">
            <a:extLst>
              <a:ext uri="{FF2B5EF4-FFF2-40B4-BE49-F238E27FC236}">
                <a16:creationId xmlns:a16="http://schemas.microsoft.com/office/drawing/2014/main" id="{F4EE11A3-2C45-3A30-EF81-0094B2A9E5E9}"/>
              </a:ext>
            </a:extLst>
          </p:cNvPr>
          <p:cNvCxnSpPr>
            <a:cxnSpLocks/>
            <a:stCxn id="56" idx="3"/>
            <a:endCxn id="62" idx="1"/>
          </p:cNvCxnSpPr>
          <p:nvPr/>
        </p:nvCxnSpPr>
        <p:spPr>
          <a:xfrm>
            <a:off x="6358567"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939FAD4-C93D-1613-B7E5-44B1D3993FC4}"/>
              </a:ext>
            </a:extLst>
          </p:cNvPr>
          <p:cNvCxnSpPr>
            <a:cxnSpLocks/>
            <a:stCxn id="56" idx="3"/>
            <a:endCxn id="61" idx="1"/>
          </p:cNvCxnSpPr>
          <p:nvPr/>
        </p:nvCxnSpPr>
        <p:spPr>
          <a:xfrm>
            <a:off x="6358566" y="2289378"/>
            <a:ext cx="1110854" cy="3982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D5B308C-A195-ECE2-777C-FCE252F2B625}"/>
              </a:ext>
            </a:extLst>
          </p:cNvPr>
          <p:cNvCxnSpPr>
            <a:cxnSpLocks/>
            <a:stCxn id="56" idx="3"/>
            <a:endCxn id="57" idx="1"/>
          </p:cNvCxnSpPr>
          <p:nvPr/>
        </p:nvCxnSpPr>
        <p:spPr>
          <a:xfrm>
            <a:off x="6358567" y="2289378"/>
            <a:ext cx="1110855" cy="799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5CD84FA-52F8-4998-F581-8BDE85DBAD83}"/>
              </a:ext>
            </a:extLst>
          </p:cNvPr>
          <p:cNvCxnSpPr>
            <a:cxnSpLocks/>
            <a:stCxn id="56" idx="3"/>
            <a:endCxn id="58" idx="1"/>
          </p:cNvCxnSpPr>
          <p:nvPr/>
        </p:nvCxnSpPr>
        <p:spPr>
          <a:xfrm>
            <a:off x="6358567" y="2289378"/>
            <a:ext cx="1110855" cy="1203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5EEC0A-0231-4604-7033-10805E0FA1B3}"/>
              </a:ext>
            </a:extLst>
          </p:cNvPr>
          <p:cNvCxnSpPr>
            <a:cxnSpLocks/>
            <a:stCxn id="56" idx="3"/>
            <a:endCxn id="59" idx="1"/>
          </p:cNvCxnSpPr>
          <p:nvPr/>
        </p:nvCxnSpPr>
        <p:spPr>
          <a:xfrm>
            <a:off x="6358567" y="2289378"/>
            <a:ext cx="1110854" cy="1604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FDF6B1F-5C16-921D-D093-053322B9B3CB}"/>
              </a:ext>
            </a:extLst>
          </p:cNvPr>
          <p:cNvCxnSpPr>
            <a:cxnSpLocks/>
            <a:stCxn id="56" idx="3"/>
            <a:endCxn id="60" idx="1"/>
          </p:cNvCxnSpPr>
          <p:nvPr/>
        </p:nvCxnSpPr>
        <p:spPr>
          <a:xfrm>
            <a:off x="6358567" y="2289378"/>
            <a:ext cx="1110854" cy="2002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a:extLst>
              <a:ext uri="{FF2B5EF4-FFF2-40B4-BE49-F238E27FC236}">
                <a16:creationId xmlns:a16="http://schemas.microsoft.com/office/drawing/2014/main" id="{B4063BD9-3075-0322-407F-FF3142FEC76F}"/>
              </a:ext>
            </a:extLst>
          </p:cNvPr>
          <p:cNvSpPr/>
          <p:nvPr/>
        </p:nvSpPr>
        <p:spPr>
          <a:xfrm>
            <a:off x="986470"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0" name="Rounded Rectangle 69">
            <a:extLst>
              <a:ext uri="{FF2B5EF4-FFF2-40B4-BE49-F238E27FC236}">
                <a16:creationId xmlns:a16="http://schemas.microsoft.com/office/drawing/2014/main" id="{3666801E-3A2B-2625-8C7C-487A01B55717}"/>
              </a:ext>
            </a:extLst>
          </p:cNvPr>
          <p:cNvSpPr/>
          <p:nvPr/>
        </p:nvSpPr>
        <p:spPr>
          <a:xfrm>
            <a:off x="986470"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1" name="Rounded Rectangle 70">
            <a:extLst>
              <a:ext uri="{FF2B5EF4-FFF2-40B4-BE49-F238E27FC236}">
                <a16:creationId xmlns:a16="http://schemas.microsoft.com/office/drawing/2014/main" id="{EF22B28E-5010-869B-5593-BD7249867964}"/>
              </a:ext>
            </a:extLst>
          </p:cNvPr>
          <p:cNvSpPr/>
          <p:nvPr/>
        </p:nvSpPr>
        <p:spPr>
          <a:xfrm>
            <a:off x="986469"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2" name="Rounded Rectangle 71">
            <a:extLst>
              <a:ext uri="{FF2B5EF4-FFF2-40B4-BE49-F238E27FC236}">
                <a16:creationId xmlns:a16="http://schemas.microsoft.com/office/drawing/2014/main" id="{A9330609-F772-47EC-3718-A9162B7BDBF8}"/>
              </a:ext>
            </a:extLst>
          </p:cNvPr>
          <p:cNvSpPr/>
          <p:nvPr/>
        </p:nvSpPr>
        <p:spPr>
          <a:xfrm>
            <a:off x="986469"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3" name="Rounded Rectangle 72">
            <a:extLst>
              <a:ext uri="{FF2B5EF4-FFF2-40B4-BE49-F238E27FC236}">
                <a16:creationId xmlns:a16="http://schemas.microsoft.com/office/drawing/2014/main" id="{DB3AC8AB-04CC-015E-6C20-01C4CF89A6A1}"/>
              </a:ext>
            </a:extLst>
          </p:cNvPr>
          <p:cNvSpPr/>
          <p:nvPr/>
        </p:nvSpPr>
        <p:spPr>
          <a:xfrm>
            <a:off x="986469"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74" name="Rounded Rectangle 73">
            <a:extLst>
              <a:ext uri="{FF2B5EF4-FFF2-40B4-BE49-F238E27FC236}">
                <a16:creationId xmlns:a16="http://schemas.microsoft.com/office/drawing/2014/main" id="{13DDA739-0D83-098B-48F1-7270518B1200}"/>
              </a:ext>
            </a:extLst>
          </p:cNvPr>
          <p:cNvSpPr/>
          <p:nvPr/>
        </p:nvSpPr>
        <p:spPr>
          <a:xfrm>
            <a:off x="986468"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5" name="Rounded Rectangle 74">
            <a:extLst>
              <a:ext uri="{FF2B5EF4-FFF2-40B4-BE49-F238E27FC236}">
                <a16:creationId xmlns:a16="http://schemas.microsoft.com/office/drawing/2014/main" id="{06D334CB-FDAC-4901-E3F3-4F606683F658}"/>
              </a:ext>
            </a:extLst>
          </p:cNvPr>
          <p:cNvSpPr/>
          <p:nvPr/>
        </p:nvSpPr>
        <p:spPr>
          <a:xfrm>
            <a:off x="3147454"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6" name="Rounded Rectangle 75">
            <a:extLst>
              <a:ext uri="{FF2B5EF4-FFF2-40B4-BE49-F238E27FC236}">
                <a16:creationId xmlns:a16="http://schemas.microsoft.com/office/drawing/2014/main" id="{C4EB0F6A-4A04-DA8A-9792-E0ADC35D925B}"/>
              </a:ext>
            </a:extLst>
          </p:cNvPr>
          <p:cNvSpPr/>
          <p:nvPr/>
        </p:nvSpPr>
        <p:spPr>
          <a:xfrm>
            <a:off x="3147454"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7" name="Rounded Rectangle 76">
            <a:extLst>
              <a:ext uri="{FF2B5EF4-FFF2-40B4-BE49-F238E27FC236}">
                <a16:creationId xmlns:a16="http://schemas.microsoft.com/office/drawing/2014/main" id="{98478317-F64B-C541-7AF9-1F7B8386939C}"/>
              </a:ext>
            </a:extLst>
          </p:cNvPr>
          <p:cNvSpPr/>
          <p:nvPr/>
        </p:nvSpPr>
        <p:spPr>
          <a:xfrm>
            <a:off x="3147453"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8" name="Rounded Rectangle 77">
            <a:extLst>
              <a:ext uri="{FF2B5EF4-FFF2-40B4-BE49-F238E27FC236}">
                <a16:creationId xmlns:a16="http://schemas.microsoft.com/office/drawing/2014/main" id="{6CA9078C-DFF0-5FDB-F37E-84E1CC39022F}"/>
              </a:ext>
            </a:extLst>
          </p:cNvPr>
          <p:cNvSpPr/>
          <p:nvPr/>
        </p:nvSpPr>
        <p:spPr>
          <a:xfrm>
            <a:off x="3147453"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9" name="Rounded Rectangle 78">
            <a:extLst>
              <a:ext uri="{FF2B5EF4-FFF2-40B4-BE49-F238E27FC236}">
                <a16:creationId xmlns:a16="http://schemas.microsoft.com/office/drawing/2014/main" id="{AED59770-AA94-991E-1C01-800B441C170F}"/>
              </a:ext>
            </a:extLst>
          </p:cNvPr>
          <p:cNvSpPr/>
          <p:nvPr/>
        </p:nvSpPr>
        <p:spPr>
          <a:xfrm>
            <a:off x="3147453"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80" name="Rounded Rectangle 79">
            <a:extLst>
              <a:ext uri="{FF2B5EF4-FFF2-40B4-BE49-F238E27FC236}">
                <a16:creationId xmlns:a16="http://schemas.microsoft.com/office/drawing/2014/main" id="{89342C6E-91A9-C83E-B474-44FFFC6F9A15}"/>
              </a:ext>
            </a:extLst>
          </p:cNvPr>
          <p:cNvSpPr/>
          <p:nvPr/>
        </p:nvSpPr>
        <p:spPr>
          <a:xfrm>
            <a:off x="3147452"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81" name="Straight Arrow Connector 80">
            <a:extLst>
              <a:ext uri="{FF2B5EF4-FFF2-40B4-BE49-F238E27FC236}">
                <a16:creationId xmlns:a16="http://schemas.microsoft.com/office/drawing/2014/main" id="{F7D6DA23-6675-18A1-2E34-BCFFA0579690}"/>
              </a:ext>
            </a:extLst>
          </p:cNvPr>
          <p:cNvCxnSpPr>
            <a:cxnSpLocks/>
            <a:stCxn id="74" idx="3"/>
            <a:endCxn id="80" idx="1"/>
          </p:cNvCxnSpPr>
          <p:nvPr/>
        </p:nvCxnSpPr>
        <p:spPr>
          <a:xfrm>
            <a:off x="2036599"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2B2A1FD-AE54-D784-0EDA-B489CF861CAA}"/>
              </a:ext>
            </a:extLst>
          </p:cNvPr>
          <p:cNvCxnSpPr>
            <a:cxnSpLocks/>
            <a:stCxn id="73" idx="3"/>
            <a:endCxn id="79" idx="1"/>
          </p:cNvCxnSpPr>
          <p:nvPr/>
        </p:nvCxnSpPr>
        <p:spPr>
          <a:xfrm>
            <a:off x="2036600" y="2687643"/>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DB6207B-7884-7004-E410-2AABC5054EE7}"/>
              </a:ext>
            </a:extLst>
          </p:cNvPr>
          <p:cNvCxnSpPr>
            <a:cxnSpLocks/>
            <a:stCxn id="69" idx="3"/>
            <a:endCxn id="75" idx="1"/>
          </p:cNvCxnSpPr>
          <p:nvPr/>
        </p:nvCxnSpPr>
        <p:spPr>
          <a:xfrm>
            <a:off x="2036601" y="3088884"/>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9A62529-1CF7-517C-7146-6E03C389DE00}"/>
              </a:ext>
            </a:extLst>
          </p:cNvPr>
          <p:cNvCxnSpPr>
            <a:cxnSpLocks/>
            <a:stCxn id="70" idx="3"/>
            <a:endCxn id="76" idx="1"/>
          </p:cNvCxnSpPr>
          <p:nvPr/>
        </p:nvCxnSpPr>
        <p:spPr>
          <a:xfrm>
            <a:off x="2036601" y="3492506"/>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AAFD396-DD50-DD10-B101-A990AB42F79C}"/>
              </a:ext>
            </a:extLst>
          </p:cNvPr>
          <p:cNvCxnSpPr>
            <a:cxnSpLocks/>
            <a:stCxn id="71" idx="3"/>
            <a:endCxn id="77" idx="1"/>
          </p:cNvCxnSpPr>
          <p:nvPr/>
        </p:nvCxnSpPr>
        <p:spPr>
          <a:xfrm>
            <a:off x="2036600" y="3893747"/>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C16ACA8-9EDC-643D-EC88-CCCC299BD3BE}"/>
              </a:ext>
            </a:extLst>
          </p:cNvPr>
          <p:cNvCxnSpPr>
            <a:cxnSpLocks/>
            <a:stCxn id="72" idx="3"/>
            <a:endCxn id="78" idx="1"/>
          </p:cNvCxnSpPr>
          <p:nvPr/>
        </p:nvCxnSpPr>
        <p:spPr>
          <a:xfrm>
            <a:off x="2036600" y="4292012"/>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 Placeholder 6">
            <a:extLst>
              <a:ext uri="{FF2B5EF4-FFF2-40B4-BE49-F238E27FC236}">
                <a16:creationId xmlns:a16="http://schemas.microsoft.com/office/drawing/2014/main" id="{FBCCA6F8-5CCB-E267-9828-E4D850F6E8CD}"/>
              </a:ext>
            </a:extLst>
          </p:cNvPr>
          <p:cNvSpPr txBox="1">
            <a:spLocks/>
          </p:cNvSpPr>
          <p:nvPr/>
        </p:nvSpPr>
        <p:spPr>
          <a:xfrm>
            <a:off x="10086" y="4491862"/>
            <a:ext cx="4571999" cy="6179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Incorrect</a:t>
            </a:r>
          </a:p>
        </p:txBody>
      </p:sp>
      <p:sp>
        <p:nvSpPr>
          <p:cNvPr id="88" name="Text Placeholder 8">
            <a:extLst>
              <a:ext uri="{FF2B5EF4-FFF2-40B4-BE49-F238E27FC236}">
                <a16:creationId xmlns:a16="http://schemas.microsoft.com/office/drawing/2014/main" id="{1894ECC8-A417-4B3B-B7DC-D7D9BFADC87E}"/>
              </a:ext>
            </a:extLst>
          </p:cNvPr>
          <p:cNvSpPr txBox="1">
            <a:spLocks/>
          </p:cNvSpPr>
          <p:nvPr/>
        </p:nvSpPr>
        <p:spPr>
          <a:xfrm>
            <a:off x="4582085" y="4491862"/>
            <a:ext cx="4572000" cy="617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Correct</a:t>
            </a:r>
          </a:p>
        </p:txBody>
      </p:sp>
      <mc:AlternateContent xmlns:mc="http://schemas.openxmlformats.org/markup-compatibility/2006" xmlns:a14="http://schemas.microsoft.com/office/drawing/2010/main">
        <mc:Choice Requires="a14">
          <p:sp>
            <p:nvSpPr>
              <p:cNvPr id="89" name="Rounded Rectangle 88">
                <a:extLst>
                  <a:ext uri="{FF2B5EF4-FFF2-40B4-BE49-F238E27FC236}">
                    <a16:creationId xmlns:a16="http://schemas.microsoft.com/office/drawing/2014/main" id="{AE44C3D6-F3B4-8A3E-EF68-5CDCBF27CD5F}"/>
                  </a:ext>
                </a:extLst>
              </p:cNvPr>
              <p:cNvSpPr/>
              <p:nvPr/>
            </p:nvSpPr>
            <p:spPr>
              <a:xfrm>
                <a:off x="234588" y="2126687"/>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6</m:t>
                        </m:r>
                      </m:sub>
                    </m:sSub>
                  </m:oMath>
                </a14:m>
                <a:endParaRPr lang="en-US" sz="1050">
                  <a:solidFill>
                    <a:schemeClr val="tx1"/>
                  </a:solidFill>
                </a:endParaRPr>
              </a:p>
            </p:txBody>
          </p:sp>
        </mc:Choice>
        <mc:Fallback xmlns="">
          <p:sp>
            <p:nvSpPr>
              <p:cNvPr id="89" name="Rounded Rectangle 88">
                <a:extLst>
                  <a:ext uri="{FF2B5EF4-FFF2-40B4-BE49-F238E27FC236}">
                    <a16:creationId xmlns:a16="http://schemas.microsoft.com/office/drawing/2014/main" id="{AE44C3D6-F3B4-8A3E-EF68-5CDCBF27CD5F}"/>
                  </a:ext>
                </a:extLst>
              </p:cNvPr>
              <p:cNvSpPr>
                <a:spLocks noRot="1" noChangeAspect="1" noMove="1" noResize="1" noEditPoints="1" noAdjustHandles="1" noChangeArrowheads="1" noChangeShapeType="1" noTextEdit="1"/>
              </p:cNvSpPr>
              <p:nvPr/>
            </p:nvSpPr>
            <p:spPr>
              <a:xfrm>
                <a:off x="234588" y="2126687"/>
                <a:ext cx="4082653" cy="335693"/>
              </a:xfrm>
              <a:prstGeom prst="round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ounded Rectangle 89">
                <a:extLst>
                  <a:ext uri="{FF2B5EF4-FFF2-40B4-BE49-F238E27FC236}">
                    <a16:creationId xmlns:a16="http://schemas.microsoft.com/office/drawing/2014/main" id="{B79C964A-A380-2BF4-E2FD-0E2A01144C4E}"/>
                  </a:ext>
                </a:extLst>
              </p:cNvPr>
              <p:cNvSpPr/>
              <p:nvPr/>
            </p:nvSpPr>
            <p:spPr>
              <a:xfrm>
                <a:off x="234588" y="2527928"/>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5</m:t>
                        </m:r>
                      </m:sub>
                    </m:sSub>
                  </m:oMath>
                </a14:m>
                <a:endParaRPr lang="en-US" sz="1050">
                  <a:solidFill>
                    <a:schemeClr val="tx1"/>
                  </a:solidFill>
                </a:endParaRPr>
              </a:p>
            </p:txBody>
          </p:sp>
        </mc:Choice>
        <mc:Fallback xmlns="">
          <p:sp>
            <p:nvSpPr>
              <p:cNvPr id="90" name="Rounded Rectangle 89">
                <a:extLst>
                  <a:ext uri="{FF2B5EF4-FFF2-40B4-BE49-F238E27FC236}">
                    <a16:creationId xmlns:a16="http://schemas.microsoft.com/office/drawing/2014/main" id="{B79C964A-A380-2BF4-E2FD-0E2A01144C4E}"/>
                  </a:ext>
                </a:extLst>
              </p:cNvPr>
              <p:cNvSpPr>
                <a:spLocks noRot="1" noChangeAspect="1" noMove="1" noResize="1" noEditPoints="1" noAdjustHandles="1" noChangeArrowheads="1" noChangeShapeType="1" noTextEdit="1"/>
              </p:cNvSpPr>
              <p:nvPr/>
            </p:nvSpPr>
            <p:spPr>
              <a:xfrm>
                <a:off x="234588" y="2527928"/>
                <a:ext cx="4082653" cy="33569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ounded Rectangle 90">
                <a:extLst>
                  <a:ext uri="{FF2B5EF4-FFF2-40B4-BE49-F238E27FC236}">
                    <a16:creationId xmlns:a16="http://schemas.microsoft.com/office/drawing/2014/main" id="{3FB114B9-B108-D5A7-336E-46BDAA8E0D7E}"/>
                  </a:ext>
                </a:extLst>
              </p:cNvPr>
              <p:cNvSpPr/>
              <p:nvPr/>
            </p:nvSpPr>
            <p:spPr>
              <a:xfrm>
                <a:off x="234588" y="2926395"/>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4</m:t>
                        </m:r>
                      </m:sub>
                    </m:sSub>
                  </m:oMath>
                </a14:m>
                <a:endParaRPr lang="en-US" sz="1050">
                  <a:solidFill>
                    <a:schemeClr val="tx1"/>
                  </a:solidFill>
                </a:endParaRPr>
              </a:p>
            </p:txBody>
          </p:sp>
        </mc:Choice>
        <mc:Fallback xmlns="">
          <p:sp>
            <p:nvSpPr>
              <p:cNvPr id="91" name="Rounded Rectangle 90">
                <a:extLst>
                  <a:ext uri="{FF2B5EF4-FFF2-40B4-BE49-F238E27FC236}">
                    <a16:creationId xmlns:a16="http://schemas.microsoft.com/office/drawing/2014/main" id="{3FB114B9-B108-D5A7-336E-46BDAA8E0D7E}"/>
                  </a:ext>
                </a:extLst>
              </p:cNvPr>
              <p:cNvSpPr>
                <a:spLocks noRot="1" noChangeAspect="1" noMove="1" noResize="1" noEditPoints="1" noAdjustHandles="1" noChangeArrowheads="1" noChangeShapeType="1" noTextEdit="1"/>
              </p:cNvSpPr>
              <p:nvPr/>
            </p:nvSpPr>
            <p:spPr>
              <a:xfrm>
                <a:off x="234588" y="2926395"/>
                <a:ext cx="4082653" cy="335693"/>
              </a:xfrm>
              <a:prstGeom prst="round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ounded Rectangle 91">
                <a:extLst>
                  <a:ext uri="{FF2B5EF4-FFF2-40B4-BE49-F238E27FC236}">
                    <a16:creationId xmlns:a16="http://schemas.microsoft.com/office/drawing/2014/main" id="{37024E3A-E420-63DC-D696-5691F0532F8C}"/>
                  </a:ext>
                </a:extLst>
              </p:cNvPr>
              <p:cNvSpPr/>
              <p:nvPr/>
            </p:nvSpPr>
            <p:spPr>
              <a:xfrm>
                <a:off x="234588" y="3322311"/>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3</m:t>
                        </m:r>
                      </m:sub>
                    </m:sSub>
                  </m:oMath>
                </a14:m>
                <a:endParaRPr lang="en-US" sz="1050">
                  <a:solidFill>
                    <a:schemeClr val="tx1"/>
                  </a:solidFill>
                </a:endParaRPr>
              </a:p>
            </p:txBody>
          </p:sp>
        </mc:Choice>
        <mc:Fallback xmlns="">
          <p:sp>
            <p:nvSpPr>
              <p:cNvPr id="92" name="Rounded Rectangle 91">
                <a:extLst>
                  <a:ext uri="{FF2B5EF4-FFF2-40B4-BE49-F238E27FC236}">
                    <a16:creationId xmlns:a16="http://schemas.microsoft.com/office/drawing/2014/main" id="{37024E3A-E420-63DC-D696-5691F0532F8C}"/>
                  </a:ext>
                </a:extLst>
              </p:cNvPr>
              <p:cNvSpPr>
                <a:spLocks noRot="1" noChangeAspect="1" noMove="1" noResize="1" noEditPoints="1" noAdjustHandles="1" noChangeArrowheads="1" noChangeShapeType="1" noTextEdit="1"/>
              </p:cNvSpPr>
              <p:nvPr/>
            </p:nvSpPr>
            <p:spPr>
              <a:xfrm>
                <a:off x="234588" y="3322311"/>
                <a:ext cx="4082653" cy="335693"/>
              </a:xfrm>
              <a:prstGeom prst="round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ounded Rectangle 92">
                <a:extLst>
                  <a:ext uri="{FF2B5EF4-FFF2-40B4-BE49-F238E27FC236}">
                    <a16:creationId xmlns:a16="http://schemas.microsoft.com/office/drawing/2014/main" id="{8DE1BE52-2123-DF33-96E1-A28C47E39DBD}"/>
                  </a:ext>
                </a:extLst>
              </p:cNvPr>
              <p:cNvSpPr/>
              <p:nvPr/>
            </p:nvSpPr>
            <p:spPr>
              <a:xfrm>
                <a:off x="234588" y="3719152"/>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2</m:t>
                        </m:r>
                      </m:sub>
                    </m:sSub>
                  </m:oMath>
                </a14:m>
                <a:endParaRPr lang="en-US" sz="1050">
                  <a:solidFill>
                    <a:schemeClr val="tx1"/>
                  </a:solidFill>
                </a:endParaRPr>
              </a:p>
            </p:txBody>
          </p:sp>
        </mc:Choice>
        <mc:Fallback xmlns="">
          <p:sp>
            <p:nvSpPr>
              <p:cNvPr id="93" name="Rounded Rectangle 92">
                <a:extLst>
                  <a:ext uri="{FF2B5EF4-FFF2-40B4-BE49-F238E27FC236}">
                    <a16:creationId xmlns:a16="http://schemas.microsoft.com/office/drawing/2014/main" id="{8DE1BE52-2123-DF33-96E1-A28C47E39DBD}"/>
                  </a:ext>
                </a:extLst>
              </p:cNvPr>
              <p:cNvSpPr>
                <a:spLocks noRot="1" noChangeAspect="1" noMove="1" noResize="1" noEditPoints="1" noAdjustHandles="1" noChangeArrowheads="1" noChangeShapeType="1" noTextEdit="1"/>
              </p:cNvSpPr>
              <p:nvPr/>
            </p:nvSpPr>
            <p:spPr>
              <a:xfrm>
                <a:off x="234588" y="3719152"/>
                <a:ext cx="4082653" cy="335693"/>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ounded Rectangle 93">
                <a:extLst>
                  <a:ext uri="{FF2B5EF4-FFF2-40B4-BE49-F238E27FC236}">
                    <a16:creationId xmlns:a16="http://schemas.microsoft.com/office/drawing/2014/main" id="{70839CE3-80BC-83A4-C141-D3357C5F2700}"/>
                  </a:ext>
                </a:extLst>
              </p:cNvPr>
              <p:cNvSpPr/>
              <p:nvPr/>
            </p:nvSpPr>
            <p:spPr>
              <a:xfrm>
                <a:off x="234588" y="4132530"/>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1</m:t>
                        </m:r>
                      </m:sub>
                    </m:sSub>
                  </m:oMath>
                </a14:m>
                <a:endParaRPr lang="en-US" sz="1050">
                  <a:solidFill>
                    <a:schemeClr val="tx1"/>
                  </a:solidFill>
                </a:endParaRPr>
              </a:p>
            </p:txBody>
          </p:sp>
        </mc:Choice>
        <mc:Fallback xmlns="">
          <p:sp>
            <p:nvSpPr>
              <p:cNvPr id="94" name="Rounded Rectangle 93">
                <a:extLst>
                  <a:ext uri="{FF2B5EF4-FFF2-40B4-BE49-F238E27FC236}">
                    <a16:creationId xmlns:a16="http://schemas.microsoft.com/office/drawing/2014/main" id="{70839CE3-80BC-83A4-C141-D3357C5F2700}"/>
                  </a:ext>
                </a:extLst>
              </p:cNvPr>
              <p:cNvSpPr>
                <a:spLocks noRot="1" noChangeAspect="1" noMove="1" noResize="1" noEditPoints="1" noAdjustHandles="1" noChangeArrowheads="1" noChangeShapeType="1" noTextEdit="1"/>
              </p:cNvSpPr>
              <p:nvPr/>
            </p:nvSpPr>
            <p:spPr>
              <a:xfrm>
                <a:off x="234588" y="4132530"/>
                <a:ext cx="4082653" cy="335693"/>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ounded Rectangle 94">
                <a:extLst>
                  <a:ext uri="{FF2B5EF4-FFF2-40B4-BE49-F238E27FC236}">
                    <a16:creationId xmlns:a16="http://schemas.microsoft.com/office/drawing/2014/main" id="{C3021252-2074-90C1-13DF-B8C0DC3A3B31}"/>
                  </a:ext>
                </a:extLst>
              </p:cNvPr>
              <p:cNvSpPr/>
              <p:nvPr/>
            </p:nvSpPr>
            <p:spPr>
              <a:xfrm>
                <a:off x="4744676" y="2116207"/>
                <a:ext cx="4082653" cy="2352016"/>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1</m:t>
                        </m:r>
                      </m:sub>
                    </m:sSub>
                  </m:oMath>
                </a14:m>
                <a:endParaRPr lang="en-US" sz="1050">
                  <a:solidFill>
                    <a:schemeClr val="tx1"/>
                  </a:solidFill>
                </a:endParaRPr>
              </a:p>
            </p:txBody>
          </p:sp>
        </mc:Choice>
        <mc:Fallback xmlns="">
          <p:sp>
            <p:nvSpPr>
              <p:cNvPr id="95" name="Rounded Rectangle 94">
                <a:extLst>
                  <a:ext uri="{FF2B5EF4-FFF2-40B4-BE49-F238E27FC236}">
                    <a16:creationId xmlns:a16="http://schemas.microsoft.com/office/drawing/2014/main" id="{C3021252-2074-90C1-13DF-B8C0DC3A3B31}"/>
                  </a:ext>
                </a:extLst>
              </p:cNvPr>
              <p:cNvSpPr>
                <a:spLocks noRot="1" noChangeAspect="1" noMove="1" noResize="1" noEditPoints="1" noAdjustHandles="1" noChangeArrowheads="1" noChangeShapeType="1" noTextEdit="1"/>
              </p:cNvSpPr>
              <p:nvPr/>
            </p:nvSpPr>
            <p:spPr>
              <a:xfrm>
                <a:off x="4744676" y="2116207"/>
                <a:ext cx="4082653" cy="2352016"/>
              </a:xfrm>
              <a:prstGeom prst="roundRect">
                <a:avLst/>
              </a:prstGeom>
              <a:blipFill>
                <a:blip r:embed="rId8"/>
                <a:stretch>
                  <a:fillRect/>
                </a:stretch>
              </a:blipFill>
              <a:ln>
                <a:solidFill>
                  <a:schemeClr val="tx1"/>
                </a:solidFill>
              </a:ln>
            </p:spPr>
            <p:txBody>
              <a:bodyPr/>
              <a:lstStyle/>
              <a:p>
                <a:r>
                  <a:rPr lang="en-US">
                    <a:noFill/>
                  </a:rPr>
                  <a:t> </a:t>
                </a:r>
              </a:p>
            </p:txBody>
          </p:sp>
        </mc:Fallback>
      </mc:AlternateContent>
      <p:sp>
        <p:nvSpPr>
          <p:cNvPr id="97" name="TextBox 96">
            <a:extLst>
              <a:ext uri="{FF2B5EF4-FFF2-40B4-BE49-F238E27FC236}">
                <a16:creationId xmlns:a16="http://schemas.microsoft.com/office/drawing/2014/main" id="{EA0E146D-D642-C3A9-171A-C7A6C63A92C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96365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Recap: Transformer</a:t>
            </a:r>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sz="1600" dirty="0" err="1"/>
              <a:t>Yaaay</a:t>
            </a:r>
            <a:r>
              <a:rPr lang="en-US" sz="1600" dirty="0"/>
              <a:t> we know Transformers now! 🥳</a:t>
            </a:r>
            <a:endParaRPr lang="en-US" dirty="0"/>
          </a:p>
          <a:p>
            <a:r>
              <a:rPr lang="en-US" dirty="0"/>
              <a:t>An </a:t>
            </a:r>
            <a:r>
              <a:rPr lang="en-US" dirty="0">
                <a:solidFill>
                  <a:srgbClr val="C00000"/>
                </a:solidFill>
              </a:rPr>
              <a:t>encoder-decoder</a:t>
            </a:r>
            <a:r>
              <a:rPr lang="en-US" dirty="0"/>
              <a:t> architecture</a:t>
            </a:r>
          </a:p>
          <a:p>
            <a:r>
              <a:rPr lang="en-US" dirty="0"/>
              <a:t>3 forms of attention</a:t>
            </a:r>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86</a:t>
            </a:fld>
            <a:endParaRPr lang="en-US" dirty="0"/>
          </a:p>
        </p:txBody>
      </p:sp>
      <p:pic>
        <p:nvPicPr>
          <p:cNvPr id="7" name="Picture 6" descr="Diagram&#10;&#10;Description automatically generated">
            <a:extLst>
              <a:ext uri="{FF2B5EF4-FFF2-40B4-BE49-F238E27FC236}">
                <a16:creationId xmlns:a16="http://schemas.microsoft.com/office/drawing/2014/main" id="{0B1B48BF-FBEF-CDB9-75CD-8B6AB014AF48}"/>
              </a:ext>
            </a:extLst>
          </p:cNvPr>
          <p:cNvPicPr>
            <a:picLocks noChangeAspect="1"/>
          </p:cNvPicPr>
          <p:nvPr/>
        </p:nvPicPr>
        <p:blipFill>
          <a:blip r:embed="rId2"/>
          <a:stretch>
            <a:fillRect/>
          </a:stretch>
        </p:blipFill>
        <p:spPr>
          <a:xfrm>
            <a:off x="5385888" y="0"/>
            <a:ext cx="3630361" cy="5143500"/>
          </a:xfrm>
          <a:prstGeom prst="rect">
            <a:avLst/>
          </a:prstGeom>
        </p:spPr>
      </p:pic>
      <p:pic>
        <p:nvPicPr>
          <p:cNvPr id="9" name="Content Placeholder 4" descr="Diagram, text&#10;&#10;Description automatically generated">
            <a:extLst>
              <a:ext uri="{FF2B5EF4-FFF2-40B4-BE49-F238E27FC236}">
                <a16:creationId xmlns:a16="http://schemas.microsoft.com/office/drawing/2014/main" id="{8FD20E9E-4D76-4733-880B-80885E2744DF}"/>
              </a:ext>
            </a:extLst>
          </p:cNvPr>
          <p:cNvPicPr>
            <a:picLocks noChangeAspect="1"/>
          </p:cNvPicPr>
          <p:nvPr/>
        </p:nvPicPr>
        <p:blipFill rotWithShape="1">
          <a:blip r:embed="rId3"/>
          <a:srcRect l="3018" t="66881" r="54830"/>
          <a:stretch/>
        </p:blipFill>
        <p:spPr>
          <a:xfrm>
            <a:off x="366727" y="3840809"/>
            <a:ext cx="2389920" cy="1041448"/>
          </a:xfrm>
          <a:prstGeom prst="rect">
            <a:avLst/>
          </a:prstGeom>
        </p:spPr>
      </p:pic>
      <p:pic>
        <p:nvPicPr>
          <p:cNvPr id="10" name="Content Placeholder 4" descr="Diagram, text&#10;&#10;Description automatically generated">
            <a:extLst>
              <a:ext uri="{FF2B5EF4-FFF2-40B4-BE49-F238E27FC236}">
                <a16:creationId xmlns:a16="http://schemas.microsoft.com/office/drawing/2014/main" id="{7F5C5D7D-5C40-F1E2-88C8-8518653E810C}"/>
              </a:ext>
            </a:extLst>
          </p:cNvPr>
          <p:cNvPicPr>
            <a:picLocks noChangeAspect="1"/>
          </p:cNvPicPr>
          <p:nvPr/>
        </p:nvPicPr>
        <p:blipFill rotWithShape="1">
          <a:blip r:embed="rId3"/>
          <a:srcRect l="45835" t="63783" r="9229"/>
          <a:stretch/>
        </p:blipFill>
        <p:spPr>
          <a:xfrm>
            <a:off x="2568387" y="3658632"/>
            <a:ext cx="2547745" cy="1138868"/>
          </a:xfrm>
          <a:prstGeom prst="rect">
            <a:avLst/>
          </a:prstGeom>
        </p:spPr>
      </p:pic>
      <p:pic>
        <p:nvPicPr>
          <p:cNvPr id="11" name="Content Placeholder 4" descr="Diagram, text&#10;&#10;Description automatically generated">
            <a:extLst>
              <a:ext uri="{FF2B5EF4-FFF2-40B4-BE49-F238E27FC236}">
                <a16:creationId xmlns:a16="http://schemas.microsoft.com/office/drawing/2014/main" id="{98D4D9E8-426E-0EFA-7F61-150E4AE5AD2F}"/>
              </a:ext>
            </a:extLst>
          </p:cNvPr>
          <p:cNvPicPr>
            <a:picLocks noChangeAspect="1"/>
          </p:cNvPicPr>
          <p:nvPr/>
        </p:nvPicPr>
        <p:blipFill rotWithShape="1">
          <a:blip r:embed="rId3"/>
          <a:srcRect l="24694" t="18984" r="20638" b="38891"/>
          <a:stretch/>
        </p:blipFill>
        <p:spPr>
          <a:xfrm>
            <a:off x="1206873" y="2528418"/>
            <a:ext cx="3099547" cy="1324675"/>
          </a:xfrm>
          <a:prstGeom prst="rect">
            <a:avLst/>
          </a:prstGeom>
        </p:spPr>
      </p:pic>
    </p:spTree>
    <p:extLst>
      <p:ext uri="{BB962C8B-B14F-4D97-AF65-F5344CB8AC3E}">
        <p14:creationId xmlns:p14="http://schemas.microsoft.com/office/powerpoint/2010/main" val="4106413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ECF6-463C-9CF4-2526-24667C78841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7EB675-DF53-460A-7AC9-5B3EEFBC7E83}"/>
              </a:ext>
            </a:extLst>
          </p:cNvPr>
          <p:cNvSpPr>
            <a:spLocks noGrp="1"/>
          </p:cNvSpPr>
          <p:nvPr>
            <p:ph type="body" sz="quarter" idx="16"/>
          </p:nvPr>
        </p:nvSpPr>
        <p:spPr/>
        <p:txBody>
          <a:bodyPr anchor="ctr"/>
          <a:lstStyle/>
          <a:p>
            <a:pPr algn="ctr"/>
            <a:r>
              <a:rPr lang="en-US" sz="5400" dirty="0"/>
              <a:t>Considerations about computational cost </a:t>
            </a:r>
            <a:br>
              <a:rPr lang="en-US" sz="5400" dirty="0"/>
            </a:br>
            <a:r>
              <a:rPr lang="en-US" sz="5400" dirty="0"/>
              <a:t>in Transformers</a:t>
            </a:r>
          </a:p>
        </p:txBody>
      </p:sp>
      <p:sp>
        <p:nvSpPr>
          <p:cNvPr id="3" name="Text Placeholder 2">
            <a:extLst>
              <a:ext uri="{FF2B5EF4-FFF2-40B4-BE49-F238E27FC236}">
                <a16:creationId xmlns:a16="http://schemas.microsoft.com/office/drawing/2014/main" id="{77EDE365-7B83-76F6-D299-772BA9240E9A}"/>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7958757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Diversion: Floating-point Ops: FLOPS</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solidFill>
                  <a:srgbClr val="202122"/>
                </a:solidFill>
                <a:effectLst/>
              </a:rPr>
              <a:t>Floating point operations per second (FLOPS, flops or flop/s) </a:t>
            </a:r>
            <a:endParaRPr lang="en-US" dirty="0">
              <a:solidFill>
                <a:srgbClr val="202122"/>
              </a:solidFill>
            </a:endParaRPr>
          </a:p>
          <a:p>
            <a:pPr lvl="1"/>
            <a:endParaRPr lang="en-US" dirty="0">
              <a:solidFill>
                <a:srgbClr val="202122"/>
              </a:solidFill>
              <a:effectLst/>
              <a:latin typeface="Tahoma" panose="020B0604030504040204" pitchFamily="34" charset="0"/>
            </a:endParaRPr>
          </a:p>
          <a:p>
            <a:r>
              <a:rPr lang="en-US" dirty="0">
                <a:solidFill>
                  <a:srgbClr val="202122"/>
                </a:solidFill>
                <a:effectLst/>
              </a:rPr>
              <a:t>Each FLOP can represent an addition, subtraction, multiplication, or division of floating-point numbers, </a:t>
            </a:r>
          </a:p>
          <a:p>
            <a:endParaRPr lang="en-US" dirty="0">
              <a:solidFill>
                <a:srgbClr val="202122"/>
              </a:solidFill>
            </a:endParaRPr>
          </a:p>
          <a:p>
            <a:r>
              <a:rPr lang="en-US" dirty="0">
                <a:solidFill>
                  <a:srgbClr val="202122"/>
                </a:solidFill>
                <a:effectLst/>
              </a:rPr>
              <a:t>The total FLOP of a model </a:t>
            </a:r>
            <a:r>
              <a:rPr lang="en-US" dirty="0">
                <a:solidFill>
                  <a:srgbClr val="202122"/>
                </a:solidFill>
              </a:rPr>
              <a:t>(e.g., Transformer) </a:t>
            </a:r>
            <a:r>
              <a:rPr lang="en-US" dirty="0">
                <a:solidFill>
                  <a:srgbClr val="202122"/>
                </a:solidFill>
                <a:effectLst/>
              </a:rPr>
              <a:t>provides a basic approximation of computational costs associated with that model.</a:t>
            </a:r>
          </a:p>
          <a:p>
            <a:endParaRPr lang="en-US" dirty="0"/>
          </a:p>
        </p:txBody>
      </p:sp>
    </p:spTree>
    <p:extLst>
      <p:ext uri="{BB962C8B-B14F-4D97-AF65-F5344CB8AC3E}">
        <p14:creationId xmlns:p14="http://schemas.microsoft.com/office/powerpoint/2010/main" val="16750839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 of Matrix Multiplication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t>Matrix-vector multiplication are common in Self-Attention (e.g., QKV projection) </a:t>
                </a:r>
              </a:p>
              <a:p>
                <a:pPr lvl="1"/>
                <a:r>
                  <a:rPr lang="en-US" dirty="0"/>
                  <a:t>Requires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𝑚𝑛</m:t>
                    </m:r>
                  </m:oMath>
                </a14:m>
                <a:r>
                  <a:rPr lang="en-US" dirty="0"/>
                  <a:t> (2 x matrix size) operations for multiplying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oMath>
                </a14:m>
                <a:r>
                  <a:rPr lang="en-US" dirty="0"/>
                  <a:t> and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endParaRPr lang="en-US" dirty="0"/>
              </a:p>
              <a:p>
                <a:pPr lvl="1"/>
                <a:r>
                  <a:rPr lang="en-US" dirty="0"/>
                  <a:t>(2 because 1 for multiplication, 1 for addition)</a:t>
                </a:r>
              </a:p>
            </p:txBody>
          </p:sp>
        </mc:Choice>
        <mc:Fallback xmlns="">
          <p:sp>
            <p:nvSpPr>
              <p:cNvPr id="3" name="Text Placeholder 2">
                <a:extLst>
                  <a:ext uri="{FF2B5EF4-FFF2-40B4-BE49-F238E27FC236}">
                    <a16:creationId xmlns:a16="http://schemas.microsoft.com/office/drawing/2014/main" id="{5FFE251B-8E1C-210E-4AE6-8ED8F1ECD95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6" name="Picture 5" descr="A math equations with numbers and symbols&#10;&#10;Description automatically generated with medium confidence">
            <a:extLst>
              <a:ext uri="{FF2B5EF4-FFF2-40B4-BE49-F238E27FC236}">
                <a16:creationId xmlns:a16="http://schemas.microsoft.com/office/drawing/2014/main" id="{ADAFF1EC-8DE0-9EAD-034C-50980DF39D63}"/>
              </a:ext>
            </a:extLst>
          </p:cNvPr>
          <p:cNvPicPr>
            <a:picLocks noChangeAspect="1"/>
          </p:cNvPicPr>
          <p:nvPr/>
        </p:nvPicPr>
        <p:blipFill>
          <a:blip r:embed="rId3"/>
          <a:stretch>
            <a:fillRect/>
          </a:stretch>
        </p:blipFill>
        <p:spPr>
          <a:xfrm>
            <a:off x="685800" y="2296780"/>
            <a:ext cx="7772400" cy="1561342"/>
          </a:xfrm>
          <a:prstGeom prst="rect">
            <a:avLst/>
          </a:prstGeom>
        </p:spPr>
      </p:pic>
    </p:spTree>
    <p:extLst>
      <p:ext uri="{BB962C8B-B14F-4D97-AF65-F5344CB8AC3E}">
        <p14:creationId xmlns:p14="http://schemas.microsoft.com/office/powerpoint/2010/main" val="19272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77812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856C-6CF6-D109-C5B4-A59BAF3AB9AC}"/>
              </a:ext>
            </a:extLst>
          </p:cNvPr>
          <p:cNvSpPr>
            <a:spLocks noGrp="1"/>
          </p:cNvSpPr>
          <p:nvPr>
            <p:ph type="title"/>
          </p:nvPr>
        </p:nvSpPr>
        <p:spPr/>
        <p:txBody>
          <a:bodyPr/>
          <a:lstStyle/>
          <a:p>
            <a:r>
              <a:rPr lang="en-US" dirty="0"/>
              <a:t>Quiz: thinking about computations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8B79B4C-E6C5-0015-0651-D35B98BB10DB}"/>
                  </a:ext>
                </a:extLst>
              </p:cNvPr>
              <p:cNvSpPr>
                <a:spLocks noGrp="1"/>
              </p:cNvSpPr>
              <p:nvPr>
                <p:ph type="body" sz="quarter" idx="16"/>
              </p:nvPr>
            </p:nvSpPr>
            <p:spPr/>
            <p:txBody>
              <a:bodyPr/>
              <a:lstStyle/>
              <a:p>
                <a:r>
                  <a:rPr lang="en-US" sz="1800" dirty="0"/>
                  <a:t>Consider the following matrix multiplication: </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where</m:t>
                      </m:r>
                      <m:r>
                        <a:rPr lang="en-US" sz="1800" b="0" i="0" smtClean="0">
                          <a:latin typeface="Cambria Math" panose="02040503050406030204" pitchFamily="18" charset="0"/>
                        </a:rPr>
                        <m:t> </m:t>
                      </m:r>
                      <m:r>
                        <a:rPr lang="en-US" sz="1800" b="0" i="1" smtClean="0">
                          <a:latin typeface="Cambria Math" panose="02040503050406030204" pitchFamily="18" charset="0"/>
                        </a:rPr>
                        <m:t> </m:t>
                      </m:r>
                      <m:r>
                        <a:rPr lang="en-US" sz="1800" b="0" i="1" smtClean="0">
                          <a:latin typeface="Cambria Math" panose="02040503050406030204" pitchFamily="18" charset="0"/>
                        </a:rPr>
                        <m:t>𝐴</m:t>
                      </m:r>
                      <m:r>
                        <a:rPr lang="en-US" sz="1800" b="0" i="1" smtClean="0">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sup>
                      </m:sSup>
                      <m:r>
                        <a:rPr lang="en-US" altLang="zh-TW" sz="1800" b="1"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𝐵</m:t>
                      </m:r>
                      <m:r>
                        <a:rPr lang="en-US" sz="1800" i="1">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sup>
                      </m:sSup>
                    </m:oMath>
                  </m:oMathPara>
                </a14:m>
                <a:endParaRPr lang="en-US" sz="1800" b="0" i="1" dirty="0">
                  <a:latin typeface="Cambria Math" panose="02040503050406030204" pitchFamily="18" charset="0"/>
                </a:endParaRPr>
              </a:p>
              <a:p>
                <a:r>
                  <a:rPr lang="en-US" sz="1800" b="1" dirty="0"/>
                  <a:t>Question 1: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a:t>
                </a:r>
                <a:r>
                  <a:rPr lang="en-US" sz="1800" dirty="0">
                    <a:solidFill>
                      <a:srgbClr val="C00000"/>
                    </a:solidFill>
                  </a:rPr>
                  <a:t>arithmetic operations</a:t>
                </a:r>
                <a:r>
                  <a:rPr lang="en-US" sz="1800" dirty="0"/>
                  <a:t>?</a:t>
                </a:r>
              </a:p>
              <a:p>
                <a:pPr lvl="1"/>
                <a:r>
                  <a:rPr lang="en-US" sz="1800" dirty="0"/>
                  <a:t>(also referred to as floating-point operations or FLOPs)</a:t>
                </a:r>
              </a:p>
              <a:p>
                <a:r>
                  <a:rPr lang="en-US" sz="1800" b="1" dirty="0"/>
                  <a:t>Answer: </a:t>
                </a:r>
                <a:r>
                  <a:rPr lang="en-US" sz="1800" dirty="0"/>
                  <a:t>It’s </a:t>
                </a:r>
                <a14:m>
                  <m:oMath xmlns:m="http://schemas.openxmlformats.org/officeDocument/2006/math">
                    <m:r>
                      <m:rPr>
                        <m:sty m:val="p"/>
                      </m:rPr>
                      <a:rPr lang="en-US" altLang="zh-TW" sz="1800" b="0" i="0" smtClean="0">
                        <a:latin typeface="Cambria Math" panose="02040503050406030204" pitchFamily="18" charset="0"/>
                        <a:ea typeface="Cambria Math" panose="02040503050406030204" pitchFamily="18" charset="0"/>
                      </a:rPr>
                      <m:t>O</m:t>
                    </m:r>
                    <m:r>
                      <a:rPr lang="en-US" altLang="zh-TW" sz="1800" b="0" i="0"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a:rPr lang="en-US" altLang="zh-TW" sz="1800" b="0" i="1" smtClean="0">
                        <a:latin typeface="Cambria Math" panose="02040503050406030204" pitchFamily="18" charset="0"/>
                        <a:ea typeface="Cambria Math" panose="02040503050406030204" pitchFamily="18" charset="0"/>
                      </a:rPr>
                      <m:t>)</m:t>
                    </m:r>
                  </m:oMath>
                </a14:m>
                <a:r>
                  <a:rPr lang="en-US" sz="1800" dirty="0"/>
                  <a:t>. </a:t>
                </a:r>
              </a:p>
              <a:p>
                <a:pPr lvl="1"/>
                <a:r>
                  <a:rPr lang="en-US" sz="1800" dirty="0"/>
                  <a:t>(to be a bit more precise, it’s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r>
                      <a:rPr lang="en-US" altLang="zh-TW" sz="1800" b="0" i="0" smtClean="0">
                        <a:latin typeface="Cambria Math" panose="02040503050406030204" pitchFamily="18" charset="0"/>
                        <a:ea typeface="Cambria Math" panose="02040503050406030204" pitchFamily="18" charset="0"/>
                      </a:rPr>
                      <m:t>2</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𝑘</m:t>
                    </m:r>
                  </m:oMath>
                </a14:m>
                <a:r>
                  <a:rPr lang="en-US" sz="1800" dirty="0"/>
                  <a:t> since each element in </a:t>
                </a:r>
                <a14:m>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oMath>
                </a14:m>
                <a:r>
                  <a:rPr lang="en-US" sz="1800" dirty="0"/>
                  <a:t> requires almost equal num of multiplications and summations.) </a:t>
                </a:r>
              </a:p>
              <a:p>
                <a:pPr marL="0" indent="0">
                  <a:buNone/>
                </a:pPr>
                <a:endParaRPr lang="en-US" sz="1800" dirty="0"/>
              </a:p>
              <a:p>
                <a:r>
                  <a:rPr lang="en-US" sz="1800" b="1" dirty="0"/>
                  <a:t>Question 2: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memory/IO access? </a:t>
                </a:r>
              </a:p>
              <a:p>
                <a:r>
                  <a:rPr lang="en-US" sz="1800" b="1" dirty="0"/>
                  <a:t>Answer: </a:t>
                </a:r>
                <a:r>
                  <a:rPr lang="en-US" sz="1800" dirty="0"/>
                  <a:t>It’s </a:t>
                </a:r>
                <a14:m>
                  <m:oMath xmlns:m="http://schemas.openxmlformats.org/officeDocument/2006/math">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a:rPr lang="en-US" sz="1800" i="1" dirty="0" smtClean="0">
                        <a:latin typeface="Cambria Math" panose="02040503050406030204" pitchFamily="18" charset="0"/>
                      </a:rPr>
                      <m:t> </m:t>
                    </m:r>
                    <m:r>
                      <m:rPr>
                        <m:nor/>
                      </m:rPr>
                      <a:rPr lang="en-US" sz="1800" b="0" i="0" dirty="0" smtClean="0"/>
                      <m:t>(</m:t>
                    </m:r>
                    <m:r>
                      <m:rPr>
                        <m:nor/>
                      </m:rPr>
                      <a:rPr lang="en-US" sz="1800" b="0" i="0" dirty="0" smtClean="0"/>
                      <m:t>reading</m:t>
                    </m:r>
                    <m:r>
                      <m:rPr>
                        <m:nor/>
                      </m:rPr>
                      <a:rPr lang="en-US" sz="1800" b="0" i="0" dirty="0" smtClean="0"/>
                      <m:t> </m:t>
                    </m:r>
                    <m:r>
                      <m:rPr>
                        <m:nor/>
                      </m:rPr>
                      <a:rPr lang="en-US" sz="1800" b="0" i="0" dirty="0" smtClean="0"/>
                      <m:t>A</m:t>
                    </m:r>
                    <m:r>
                      <m:rPr>
                        <m:nor/>
                      </m:rPr>
                      <a:rPr lang="en-US" sz="1800" b="0" i="0" dirty="0" smtClean="0"/>
                      <m:t>)</m:t>
                    </m:r>
                    <m:r>
                      <a:rPr lang="en-US" sz="1800" i="1" dirty="0" smtClean="0">
                        <a:latin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dirty="0"/>
                      <m:t>reading</m:t>
                    </m:r>
                    <m:r>
                      <m:rPr>
                        <m:nor/>
                      </m:rPr>
                      <a:rPr lang="en-US" sz="1800" dirty="0"/>
                      <m:t> </m:t>
                    </m:r>
                    <m:r>
                      <m:rPr>
                        <m:nor/>
                      </m:rPr>
                      <a:rPr lang="en-US" sz="1800" b="0" i="0" dirty="0" smtClean="0"/>
                      <m:t>B</m:t>
                    </m:r>
                    <m:r>
                      <m:rPr>
                        <m:nor/>
                      </m:rPr>
                      <a:rPr lang="en-US" sz="1800" dirty="0"/>
                      <m:t>)</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b="0" i="0" dirty="0" smtClean="0"/>
                      <m:t>writing</m:t>
                    </m:r>
                    <m:r>
                      <m:rPr>
                        <m:nor/>
                      </m:rPr>
                      <a:rPr lang="en-US" sz="1800" dirty="0"/>
                      <m:t> </m:t>
                    </m:r>
                    <m:r>
                      <m:rPr>
                        <m:nor/>
                      </m:rPr>
                      <a:rPr lang="en-US" sz="1800" dirty="0"/>
                      <m:t>AB</m:t>
                    </m:r>
                    <m:r>
                      <m:rPr>
                        <m:nor/>
                      </m:rPr>
                      <a:rPr lang="en-US" sz="1800" dirty="0"/>
                      <m:t>)</m:t>
                    </m:r>
                  </m:oMath>
                </a14:m>
                <a:r>
                  <a:rPr lang="en-US" sz="1800" dirty="0"/>
                  <a:t>. </a:t>
                </a:r>
              </a:p>
            </p:txBody>
          </p:sp>
        </mc:Choice>
        <mc:Fallback xmlns="">
          <p:sp>
            <p:nvSpPr>
              <p:cNvPr id="3" name="Text Placeholder 2">
                <a:extLst>
                  <a:ext uri="{FF2B5EF4-FFF2-40B4-BE49-F238E27FC236}">
                    <a16:creationId xmlns:a16="http://schemas.microsoft.com/office/drawing/2014/main" id="{88B79B4C-E6C5-0015-0651-D35B98BB10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1646" b="-6584"/>
                </a:stretch>
              </a:blipFill>
            </p:spPr>
            <p:txBody>
              <a:bodyPr/>
              <a:lstStyle/>
              <a:p>
                <a:r>
                  <a:rPr lang="en-US">
                    <a:noFill/>
                  </a:rPr>
                  <a:t> </a:t>
                </a:r>
              </a:p>
            </p:txBody>
          </p:sp>
        </mc:Fallback>
      </mc:AlternateContent>
    </p:spTree>
    <p:extLst>
      <p:ext uri="{BB962C8B-B14F-4D97-AF65-F5344CB8AC3E}">
        <p14:creationId xmlns:p14="http://schemas.microsoft.com/office/powerpoint/2010/main" val="10102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4667-E87C-944D-63AD-A96504B7B7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AC908-957C-7AE1-9A8F-6E3B14B264C3}"/>
              </a:ext>
            </a:extLst>
          </p:cNvPr>
          <p:cNvSpPr>
            <a:spLocks noGrp="1"/>
          </p:cNvSpPr>
          <p:nvPr>
            <p:ph type="title"/>
          </p:nvPr>
        </p:nvSpPr>
        <p:spPr/>
        <p:txBody>
          <a:bodyPr/>
          <a:lstStyle/>
          <a:p>
            <a:r>
              <a:rPr lang="en-US"/>
              <a:t>Computations in Self-Attention Block</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0D9245E-8479-11C6-0EF7-52CA59468F36}"/>
                  </a:ext>
                </a:extLst>
              </p:cNvPr>
              <p:cNvSpPr>
                <a:spLocks noGrp="1"/>
              </p:cNvSpPr>
              <p:nvPr>
                <p:ph type="body" sz="quarter" idx="16"/>
              </p:nvPr>
            </p:nvSpPr>
            <p:spPr>
              <a:xfrm>
                <a:off x="533919" y="1390650"/>
                <a:ext cx="8085415" cy="3077573"/>
              </a:xfrm>
            </p:spPr>
            <p:txBody>
              <a:bodyPr/>
              <a:lstStyle/>
              <a:p>
                <a:r>
                  <a:rPr lang="en-US" dirty="0"/>
                  <a:t>We are going to count computations and IO access in Transformer computations.</a:t>
                </a:r>
              </a:p>
              <a:p>
                <a:r>
                  <a:rPr lang="en-US" dirty="0"/>
                  <a:t>Note we assume that the full input sequence is given at once (e.g., training time). </a:t>
                </a:r>
              </a:p>
              <a:p>
                <a:r>
                  <a:rPr lang="en-US" dirty="0"/>
                  <a:t>Here is the first step. 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endParaRPr lang="en-US" dirty="0"/>
              </a:p>
              <a:p>
                <a:r>
                  <a:rPr lang="en-US" dirty="0"/>
                  <a:t>Let’s think about the following computation: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endParaRPr lang="en-US" dirty="0"/>
              </a:p>
              <a:p>
                <a:r>
                  <a:rPr lang="en-US" b="1" dirty="0"/>
                  <a:t>Q1: </a:t>
                </a:r>
                <a:r>
                  <a:rPr lang="en-US" dirty="0"/>
                  <a:t>What is the number of arithmetic operations?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Q2:</a:t>
                </a:r>
                <a:r>
                  <a:rPr lang="en-US" dirty="0"/>
                  <a:t> What about the number of IO?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Q3:</a:t>
                </a:r>
                <a:r>
                  <a:rPr lang="en-US" dirty="0"/>
                  <a:t> What are these quantities for all heads? </a:t>
                </a:r>
              </a:p>
              <a:p>
                <a:pPr lvl="1"/>
                <a:r>
                  <a:rPr lang="en-US" dirty="0"/>
                  <a:t>Number of arithmetic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e>
                    </m:d>
                  </m:oMath>
                </a14:m>
                <a:endParaRPr lang="en-US" altLang="zh-TW" b="0" dirty="0">
                  <a:ea typeface="Cambria Math" panose="02040503050406030204" pitchFamily="18" charset="0"/>
                </a:endParaRPr>
              </a:p>
              <a:p>
                <a:pPr lvl="1"/>
                <a:r>
                  <a:rPr lang="en-US" dirty="0"/>
                  <a:t>Number of IO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Text Placeholder 2">
                <a:extLst>
                  <a:ext uri="{FF2B5EF4-FFF2-40B4-BE49-F238E27FC236}">
                    <a16:creationId xmlns:a16="http://schemas.microsoft.com/office/drawing/2014/main" id="{D0D9245E-8479-11C6-0EF7-52CA59468F36}"/>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3"/>
                <a:stretch>
                  <a:fillRect l="-471" t="-1235" b="-4115"/>
                </a:stretch>
              </a:blipFill>
            </p:spPr>
            <p:txBody>
              <a:bodyPr/>
              <a:lstStyle/>
              <a:p>
                <a:r>
                  <a:rPr lang="en-US">
                    <a:noFill/>
                  </a:rPr>
                  <a:t> </a:t>
                </a:r>
              </a:p>
            </p:txBody>
          </p:sp>
        </mc:Fallback>
      </mc:AlternateContent>
    </p:spTree>
    <p:extLst>
      <p:ext uri="{BB962C8B-B14F-4D97-AF65-F5344CB8AC3E}">
        <p14:creationId xmlns:p14="http://schemas.microsoft.com/office/powerpoint/2010/main" val="37806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4F94-2644-A5CF-EA84-8285E5389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C8255-BD9E-C14D-0E09-39C0418A0ADA}"/>
              </a:ext>
            </a:extLst>
          </p:cNvPr>
          <p:cNvSpPr>
            <a:spLocks noGrp="1"/>
          </p:cNvSpPr>
          <p:nvPr>
            <p:ph type="title"/>
          </p:nvPr>
        </p:nvSpPr>
        <p:spPr/>
        <p:txBody>
          <a:bodyPr/>
          <a:lstStyle/>
          <a:p>
            <a:r>
              <a:rPr lang="en-US" dirty="0"/>
              <a:t>Computations in Self-Attention Block</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8182"/>
                          </a:stretch>
                        </a:blipFill>
                      </a:tcPr>
                    </a:tc>
                    <a:tc>
                      <a:txBody>
                        <a:bodyPr/>
                        <a:lstStyle/>
                        <a:p>
                          <a:endParaRPr lang="en-US"/>
                        </a:p>
                      </a:txBody>
                      <a:tcPr anchor="ctr">
                        <a:blipFill>
                          <a:blip r:embed="rId3"/>
                          <a:stretch>
                            <a:fillRect l="-88785" t="-90909" r="-139252" b="-518182"/>
                          </a:stretch>
                        </a:blipFill>
                      </a:tcPr>
                    </a:tc>
                    <a:tc>
                      <a:txBody>
                        <a:bodyPr/>
                        <a:lstStyle/>
                        <a:p>
                          <a:endParaRPr lang="en-US"/>
                        </a:p>
                      </a:txBody>
                      <a:tcPr anchor="ctr">
                        <a:blipFill>
                          <a:blip r:embed="rId3"/>
                          <a:stretch>
                            <a:fillRect l="-271141" t="-90909" r="-100000" b="-518182"/>
                          </a:stretch>
                        </a:blipFill>
                      </a:tcPr>
                    </a:tc>
                    <a:tc>
                      <a:txBody>
                        <a:bodyPr/>
                        <a:lstStyle/>
                        <a:p>
                          <a:endParaRPr lang="en-US"/>
                        </a:p>
                      </a:txBody>
                      <a:tcPr anchor="ctr">
                        <a:blipFill>
                          <a:blip r:embed="rId3"/>
                          <a:stretch>
                            <a:fillRect l="-376190" t="-90909" r="-1361" b="-51818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62162"/>
                          </a:stretch>
                        </a:blipFill>
                      </a:tcPr>
                    </a:tc>
                    <a:tc>
                      <a:txBody>
                        <a:bodyPr/>
                        <a:lstStyle/>
                        <a:p>
                          <a:endParaRPr lang="en-US"/>
                        </a:p>
                      </a:txBody>
                      <a:tcPr anchor="ctr">
                        <a:blipFill>
                          <a:blip r:embed="rId3"/>
                          <a:stretch>
                            <a:fillRect l="-88785" t="-170270" r="-139252" b="-362162"/>
                          </a:stretch>
                        </a:blipFill>
                      </a:tcPr>
                    </a:tc>
                    <a:tc>
                      <a:txBody>
                        <a:bodyPr/>
                        <a:lstStyle/>
                        <a:p>
                          <a:endParaRPr lang="en-US"/>
                        </a:p>
                      </a:txBody>
                      <a:tcPr anchor="ctr">
                        <a:blipFill>
                          <a:blip r:embed="rId3"/>
                          <a:stretch>
                            <a:fillRect l="-271141" t="-170270" r="-100000" b="-362162"/>
                          </a:stretch>
                        </a:blipFill>
                      </a:tcPr>
                    </a:tc>
                    <a:tc>
                      <a:txBody>
                        <a:bodyPr/>
                        <a:lstStyle/>
                        <a:p>
                          <a:endParaRPr lang="en-US"/>
                        </a:p>
                      </a:txBody>
                      <a:tcPr anchor="ctr">
                        <a:blipFill>
                          <a:blip r:embed="rId3"/>
                          <a:stretch>
                            <a:fillRect l="-376190" t="-170270" r="-1361" b="-362162"/>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6667"/>
                          </a:stretch>
                        </a:blipFill>
                      </a:tcPr>
                    </a:tc>
                    <a:tc>
                      <a:txBody>
                        <a:bodyPr/>
                        <a:lstStyle/>
                        <a:p>
                          <a:endParaRPr lang="en-US"/>
                        </a:p>
                      </a:txBody>
                      <a:tcPr anchor="ctr">
                        <a:blipFill>
                          <a:blip r:embed="rId3"/>
                          <a:stretch>
                            <a:fillRect l="-88785" t="-333333" r="-139252" b="-346667"/>
                          </a:stretch>
                        </a:blipFill>
                      </a:tcPr>
                    </a:tc>
                    <a:tc>
                      <a:txBody>
                        <a:bodyPr/>
                        <a:lstStyle/>
                        <a:p>
                          <a:endParaRPr lang="en-US"/>
                        </a:p>
                      </a:txBody>
                      <a:tcPr anchor="ctr">
                        <a:blipFill>
                          <a:blip r:embed="rId3"/>
                          <a:stretch>
                            <a:fillRect l="-271141" t="-333333" r="-100000" b="-346667"/>
                          </a:stretch>
                        </a:blipFill>
                      </a:tcPr>
                    </a:tc>
                    <a:tc>
                      <a:txBody>
                        <a:bodyPr/>
                        <a:lstStyle/>
                        <a:p>
                          <a:endParaRPr lang="en-US"/>
                        </a:p>
                      </a:txBody>
                      <a:tcPr anchor="ctr">
                        <a:blipFill>
                          <a:blip r:embed="rId3"/>
                          <a:stretch>
                            <a:fillRect l="-376190" t="-333333" r="-1361" b="-346667"/>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5000"/>
                          </a:stretch>
                        </a:blipFill>
                      </a:tcPr>
                    </a:tc>
                    <a:tc>
                      <a:txBody>
                        <a:bodyPr/>
                        <a:lstStyle/>
                        <a:p>
                          <a:endParaRPr lang="en-US"/>
                        </a:p>
                      </a:txBody>
                      <a:tcPr anchor="ctr">
                        <a:blipFill>
                          <a:blip r:embed="rId3"/>
                          <a:stretch>
                            <a:fillRect l="-88785" t="-406250" r="-139252" b="-225000"/>
                          </a:stretch>
                        </a:blipFill>
                      </a:tcPr>
                    </a:tc>
                    <a:tc>
                      <a:txBody>
                        <a:bodyPr/>
                        <a:lstStyle/>
                        <a:p>
                          <a:endParaRPr lang="en-US"/>
                        </a:p>
                      </a:txBody>
                      <a:tcPr anchor="ctr">
                        <a:blipFill>
                          <a:blip r:embed="rId3"/>
                          <a:stretch>
                            <a:fillRect l="-271141" t="-406250" r="-100000" b="-225000"/>
                          </a:stretch>
                        </a:blipFill>
                      </a:tcPr>
                    </a:tc>
                    <a:tc>
                      <a:txBody>
                        <a:bodyPr/>
                        <a:lstStyle/>
                        <a:p>
                          <a:endParaRPr lang="en-US"/>
                        </a:p>
                      </a:txBody>
                      <a:tcPr anchor="ctr">
                        <a:blipFill>
                          <a:blip r:embed="rId3"/>
                          <a:stretch>
                            <a:fillRect l="-376190" t="-406250" r="-1361" b="-225000"/>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5610"/>
                          </a:stretch>
                        </a:blipFill>
                      </a:tcPr>
                    </a:tc>
                    <a:tc>
                      <a:txBody>
                        <a:bodyPr/>
                        <a:lstStyle/>
                        <a:p>
                          <a:endParaRPr lang="en-US"/>
                        </a:p>
                      </a:txBody>
                      <a:tcPr anchor="ctr">
                        <a:blipFill>
                          <a:blip r:embed="rId3"/>
                          <a:stretch>
                            <a:fillRect l="-88785" t="-395122" r="-139252" b="-75610"/>
                          </a:stretch>
                        </a:blipFill>
                      </a:tcPr>
                    </a:tc>
                    <a:tc>
                      <a:txBody>
                        <a:bodyPr/>
                        <a:lstStyle/>
                        <a:p>
                          <a:endParaRPr lang="en-US"/>
                        </a:p>
                      </a:txBody>
                      <a:tcPr anchor="ctr">
                        <a:blipFill>
                          <a:blip r:embed="rId3"/>
                          <a:stretch>
                            <a:fillRect l="-271141" t="-395122" r="-100000" b="-75610"/>
                          </a:stretch>
                        </a:blipFill>
                      </a:tcPr>
                    </a:tc>
                    <a:tc>
                      <a:txBody>
                        <a:bodyPr/>
                        <a:lstStyle/>
                        <a:p>
                          <a:endParaRPr lang="en-US"/>
                        </a:p>
                      </a:txBody>
                      <a:tcPr anchor="ctr">
                        <a:blipFill>
                          <a:blip r:embed="rId3"/>
                          <a:stretch>
                            <a:fillRect l="-376190" t="-395122" r="-1361" b="-75610"/>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71141" t="-700000" r="-100000" b="-6897"/>
                          </a:stretch>
                        </a:blipFill>
                      </a:tcPr>
                    </a:tc>
                    <a:tc>
                      <a:txBody>
                        <a:bodyPr/>
                        <a:lstStyle/>
                        <a:p>
                          <a:endParaRPr lang="en-US"/>
                        </a:p>
                      </a:txBody>
                      <a:tcPr anchor="ctr">
                        <a:blipFill>
                          <a:blip r:embed="rId3"/>
                          <a:stretch>
                            <a:fillRect l="-376190" t="-700000" r="-1361" b="-6897"/>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97FCCD-51F7-16AA-BAF2-4AEB26F3CA8C}"/>
                  </a:ext>
                </a:extLst>
              </p:cNvPr>
              <p:cNvSpPr txBox="1"/>
              <p:nvPr/>
            </p:nvSpPr>
            <p:spPr>
              <a:xfrm>
                <a:off x="5368640" y="0"/>
                <a:ext cx="3747054" cy="1384995"/>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oMath>
                </a14:m>
                <a:r>
                  <a:rPr lang="en-US" dirty="0"/>
                  <a:t>: feature dimension inside each SA head</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3E97FCCD-51F7-16AA-BAF2-4AEB26F3CA8C}"/>
                  </a:ext>
                </a:extLst>
              </p:cNvPr>
              <p:cNvSpPr txBox="1">
                <a:spLocks noRot="1" noChangeAspect="1" noMove="1" noResize="1" noEditPoints="1" noAdjustHandles="1" noChangeArrowheads="1" noChangeShapeType="1" noTextEdit="1"/>
              </p:cNvSpPr>
              <p:nvPr/>
            </p:nvSpPr>
            <p:spPr>
              <a:xfrm>
                <a:off x="5368640" y="0"/>
                <a:ext cx="3747054" cy="1384995"/>
              </a:xfrm>
              <a:prstGeom prst="rect">
                <a:avLst/>
              </a:prstGeom>
              <a:blipFill>
                <a:blip r:embed="rId4"/>
                <a:stretch>
                  <a:fillRect t="-917" b="-458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DC8E407-E22D-E103-95A6-8284E13D03F1}"/>
              </a:ext>
            </a:extLst>
          </p:cNvPr>
          <p:cNvSpPr txBox="1"/>
          <p:nvPr/>
        </p:nvSpPr>
        <p:spPr>
          <a:xfrm>
            <a:off x="2206486" y="4687468"/>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Tree>
    <p:extLst>
      <p:ext uri="{BB962C8B-B14F-4D97-AF65-F5344CB8AC3E}">
        <p14:creationId xmlns:p14="http://schemas.microsoft.com/office/powerpoint/2010/main" val="28444275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E39B-8E1C-D0BA-8A70-4BAB476F9332}"/>
              </a:ext>
            </a:extLst>
          </p:cNvPr>
          <p:cNvSpPr>
            <a:spLocks noGrp="1"/>
          </p:cNvSpPr>
          <p:nvPr>
            <p:ph type="title"/>
          </p:nvPr>
        </p:nvSpPr>
        <p:spPr>
          <a:xfrm>
            <a:off x="308113" y="107119"/>
            <a:ext cx="8835887" cy="857542"/>
          </a:xfrm>
        </p:spPr>
        <p:txBody>
          <a:bodyPr/>
          <a:lstStyle/>
          <a:p>
            <a:r>
              <a:rPr lang="en-US" sz="2800" dirty="0"/>
              <a:t>The bottlenecks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EAAC27-0E0D-DAD5-B163-66E1235EE758}"/>
                  </a:ext>
                </a:extLst>
              </p:cNvPr>
              <p:cNvSpPr>
                <a:spLocks noGrp="1"/>
              </p:cNvSpPr>
              <p:nvPr>
                <p:ph type="body" sz="quarter" idx="16"/>
              </p:nvPr>
            </p:nvSpPr>
            <p:spPr>
              <a:xfrm>
                <a:off x="533919" y="1301199"/>
                <a:ext cx="8085415" cy="3077573"/>
              </a:xfrm>
            </p:spPr>
            <p:txBody>
              <a:bodyPr/>
              <a:lstStyle/>
              <a:p>
                <a:r>
                  <a:rPr lang="en-US" dirty="0"/>
                  <a:t>So, in total, we have → </a:t>
                </a:r>
              </a:p>
              <a:p>
                <a:r>
                  <a:rPr lang="en-US" dirty="0"/>
                  <a:t>The quadratic terms are based on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i="1">
                        <a:latin typeface="Cambria Math" panose="02040503050406030204" pitchFamily="18" charset="0"/>
                      </a:rPr>
                      <m:t>𝑑</m:t>
                    </m:r>
                  </m:oMath>
                </a14:m>
                <a:endParaRPr lang="en-US" dirty="0"/>
              </a:p>
              <a:p>
                <a14:m>
                  <m:oMath xmlns:m="http://schemas.openxmlformats.org/officeDocument/2006/math">
                    <m:r>
                      <a:rPr lang="en-US" i="1" smtClean="0">
                        <a:latin typeface="Cambria Math" panose="02040503050406030204" pitchFamily="18" charset="0"/>
                      </a:rPr>
                      <m:t>𝑑</m:t>
                    </m:r>
                  </m:oMath>
                </a14:m>
                <a:r>
                  <a:rPr lang="en-US" dirty="0"/>
                  <a:t> is fixed (part of architecture) but </a:t>
                </a:r>
                <a14:m>
                  <m:oMath xmlns:m="http://schemas.openxmlformats.org/officeDocument/2006/math">
                    <m:r>
                      <a:rPr lang="en-US" b="0" i="1" smtClean="0">
                        <a:latin typeface="Cambria Math" panose="02040503050406030204" pitchFamily="18" charset="0"/>
                      </a:rPr>
                      <m:t>𝑛</m:t>
                    </m:r>
                  </m:oMath>
                </a14:m>
                <a:r>
                  <a:rPr lang="en-US" dirty="0"/>
                  <a:t> changes with input. </a:t>
                </a:r>
              </a:p>
              <a:p>
                <a:r>
                  <a:rPr lang="en-US" b="1" dirty="0"/>
                  <a:t>Bottlenecks #1: </a:t>
                </a:r>
                <a:r>
                  <a:rPr lang="en-US" dirty="0"/>
                  <a:t>If </a:t>
                </a:r>
                <a14:m>
                  <m:oMath xmlns:m="http://schemas.openxmlformats.org/officeDocument/2006/math">
                    <m:r>
                      <a:rPr lang="en-US" b="0" i="1" smtClean="0">
                        <a:latin typeface="Cambria Math" panose="02040503050406030204" pitchFamily="18" charset="0"/>
                      </a:rPr>
                      <m:t>𝑛</m:t>
                    </m:r>
                    <m:r>
                      <m:rPr>
                        <m:nor/>
                      </m:rPr>
                      <a:rPr lang="en-US" b="0" i="0" smtClean="0">
                        <a:latin typeface="Cambria Math" panose="02040503050406030204" pitchFamily="18" charset="0"/>
                      </a:rPr>
                      <m:t> </m:t>
                    </m:r>
                    <m:r>
                      <m:rPr>
                        <m:nor/>
                      </m:rPr>
                      <a:rPr lang="en-US" b="0" i="0" dirty="0" smtClean="0"/>
                      <m:t>(</m:t>
                    </m:r>
                    <m:r>
                      <m:rPr>
                        <m:nor/>
                      </m:rPr>
                      <a:rPr lang="en-US" b="0" i="0" dirty="0" smtClean="0"/>
                      <m:t>sequence</m:t>
                    </m:r>
                    <m:r>
                      <m:rPr>
                        <m:nor/>
                      </m:rPr>
                      <a:rPr lang="en-US" dirty="0"/>
                      <m:t> </m:t>
                    </m:r>
                    <m:r>
                      <m:rPr>
                        <m:nor/>
                      </m:rPr>
                      <a:rPr lang="en-US" dirty="0"/>
                      <m:t>length</m:t>
                    </m:r>
                    <m:r>
                      <m:rPr>
                        <m:nor/>
                      </m:rPr>
                      <a:rPr lang="en-US" b="0" i="0" dirty="0" smtClean="0"/>
                      <m:t>)</m:t>
                    </m:r>
                    <m:r>
                      <a:rPr lang="en-CA"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m:rPr>
                        <m:nor/>
                      </m:rPr>
                      <a:rPr lang="en-US" dirty="0"/>
                      <m:t>feature</m:t>
                    </m:r>
                    <m:r>
                      <m:rPr>
                        <m:nor/>
                      </m:rPr>
                      <a:rPr lang="en-US" dirty="0"/>
                      <m:t> </m:t>
                    </m:r>
                    <m:r>
                      <m:rPr>
                        <m:nor/>
                      </m:rPr>
                      <a:rPr lang="en-US" dirty="0"/>
                      <m:t>dimension</m:t>
                    </m:r>
                  </m:oMath>
                </a14:m>
                <a:r>
                  <a:rPr lang="en-US" dirty="0"/>
                  <a:t>), the time and space complexity would be dominated by </a:t>
                </a:r>
                <a14:m>
                  <m:oMath xmlns:m="http://schemas.openxmlformats.org/officeDocument/2006/math">
                    <m:r>
                      <a:rPr lang="en-CA" b="0" i="1" smtClean="0">
                        <a:latin typeface="Cambria Math" panose="02040503050406030204" pitchFamily="18" charset="0"/>
                      </a:rPr>
                      <m:t>𝑂</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US" b="0" i="1" smtClean="0">
                                <a:latin typeface="Cambria Math" panose="02040503050406030204" pitchFamily="18" charset="0"/>
                              </a:rPr>
                              <m:t>𝑛</m:t>
                            </m:r>
                          </m:e>
                          <m:sup>
                            <m:r>
                              <a:rPr lang="en-CA" b="0" i="1" smtClean="0">
                                <a:latin typeface="Cambria Math" panose="02040503050406030204" pitchFamily="18" charset="0"/>
                              </a:rPr>
                              <m:t>2</m:t>
                            </m:r>
                          </m:sup>
                        </m:sSup>
                      </m:e>
                    </m:d>
                  </m:oMath>
                </a14:m>
                <a:r>
                  <a:rPr lang="en-US" dirty="0"/>
                  <a:t>.</a:t>
                </a:r>
              </a:p>
              <a:p>
                <a:r>
                  <a:rPr lang="en-US" b="1" dirty="0"/>
                  <a:t>However, </a:t>
                </a:r>
                <a:r>
                  <a:rPr lang="en-US" dirty="0"/>
                  <a:t>these despite this quadratic dependence these are parallelizable operations which can be computed efficiently in GPUs. </a:t>
                </a:r>
              </a:p>
              <a:p>
                <a:pPr lvl="1"/>
                <a:r>
                  <a:rPr lang="en-US" dirty="0"/>
                  <a:t>In comparison, RNNs perform </a:t>
                </a:r>
                <a:br>
                  <a:rPr lang="en-US" dirty="0"/>
                </a:br>
                <a:r>
                  <a:rPr lang="en-US" dirty="0"/>
                  <a:t>less arithmetic ops but they’re </a:t>
                </a:r>
                <a:br>
                  <a:rPr lang="en-US" dirty="0"/>
                </a:br>
                <a:r>
                  <a:rPr lang="en-US" dirty="0"/>
                  <a:t>not all parallelizable.  </a:t>
                </a:r>
              </a:p>
              <a:p>
                <a:r>
                  <a:rPr lang="en-US" b="1" dirty="0"/>
                  <a:t>Bottlenecks #2: </a:t>
                </a:r>
                <a:r>
                  <a:rPr lang="en-US" dirty="0"/>
                  <a:t>Another potential </a:t>
                </a:r>
                <a:br>
                  <a:rPr lang="en-US" dirty="0"/>
                </a:br>
                <a:r>
                  <a:rPr lang="en-US" dirty="0"/>
                  <a:t>bottleneck is how fast we can run IO. </a:t>
                </a:r>
                <a:br>
                  <a:rPr lang="en-US" dirty="0"/>
                </a:br>
                <a:r>
                  <a:rPr lang="en-US" dirty="0"/>
                  <a:t>A good way to think about this is using ”Arithmetic Intensity” (more on this later) </a:t>
                </a:r>
              </a:p>
            </p:txBody>
          </p:sp>
        </mc:Choice>
        <mc:Fallback xmlns="">
          <p:sp>
            <p:nvSpPr>
              <p:cNvPr id="3" name="Text Placeholder 2">
                <a:extLst>
                  <a:ext uri="{FF2B5EF4-FFF2-40B4-BE49-F238E27FC236}">
                    <a16:creationId xmlns:a16="http://schemas.microsoft.com/office/drawing/2014/main" id="{FCEAAC27-0E0D-DAD5-B163-66E1235EE758}"/>
                  </a:ext>
                </a:extLst>
              </p:cNvPr>
              <p:cNvSpPr>
                <a:spLocks noGrp="1" noRot="1" noChangeAspect="1" noMove="1" noResize="1" noEditPoints="1" noAdjustHandles="1" noChangeArrowheads="1" noChangeShapeType="1" noTextEdit="1"/>
              </p:cNvSpPr>
              <p:nvPr>
                <p:ph type="body" sz="quarter" idx="16"/>
              </p:nvPr>
            </p:nvSpPr>
            <p:spPr>
              <a:xfrm>
                <a:off x="533919" y="1301199"/>
                <a:ext cx="8085415" cy="3077573"/>
              </a:xfrm>
              <a:blipFill>
                <a:blip r:embed="rId3"/>
                <a:stretch>
                  <a:fillRect l="-471" t="-1646" b="-160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843931721"/>
                      </a:ext>
                    </a:extLst>
                  </a:tr>
                </a:tbl>
              </a:graphicData>
            </a:graphic>
          </p:graphicFrame>
        </mc:Choice>
        <mc:Fallback xmlns="">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endParaRPr lang="en-US"/>
                        </a:p>
                      </a:txBody>
                      <a:tcPr anchor="ctr">
                        <a:blipFill>
                          <a:blip r:embed="rId4"/>
                          <a:stretch>
                            <a:fillRect l="-671" t="-100000" r="-100671" b="-3333"/>
                          </a:stretch>
                        </a:blipFill>
                      </a:tcPr>
                    </a:tc>
                    <a:tc>
                      <a:txBody>
                        <a:bodyPr/>
                        <a:lstStyle/>
                        <a:p>
                          <a:endParaRPr lang="en-US"/>
                        </a:p>
                      </a:txBody>
                      <a:tcPr anchor="ctr">
                        <a:blipFill>
                          <a:blip r:embed="rId4"/>
                          <a:stretch>
                            <a:fillRect l="-102041" t="-100000" r="-2041" b="-3333"/>
                          </a:stretch>
                        </a:blipFill>
                      </a:tcPr>
                    </a:tc>
                    <a:extLst>
                      <a:ext uri="{0D108BD9-81ED-4DB2-BD59-A6C34878D82A}">
                        <a16:rowId xmlns:a16="http://schemas.microsoft.com/office/drawing/2014/main" val="843931721"/>
                      </a:ext>
                    </a:extLst>
                  </a:tr>
                </a:tbl>
              </a:graphicData>
            </a:graphic>
          </p:graphicFrame>
        </mc:Fallback>
      </mc:AlternateContent>
      <p:grpSp>
        <p:nvGrpSpPr>
          <p:cNvPr id="7" name="Group 6">
            <a:extLst>
              <a:ext uri="{FF2B5EF4-FFF2-40B4-BE49-F238E27FC236}">
                <a16:creationId xmlns:a16="http://schemas.microsoft.com/office/drawing/2014/main" id="{21A177F0-DF51-A9E0-664C-D7705E8E7887}"/>
              </a:ext>
            </a:extLst>
          </p:cNvPr>
          <p:cNvGrpSpPr/>
          <p:nvPr/>
        </p:nvGrpSpPr>
        <p:grpSpPr>
          <a:xfrm>
            <a:off x="4075042" y="3380701"/>
            <a:ext cx="4464778" cy="888742"/>
            <a:chOff x="246722" y="385009"/>
            <a:chExt cx="6004058" cy="1197817"/>
          </a:xfrm>
        </p:grpSpPr>
        <p:pic>
          <p:nvPicPr>
            <p:cNvPr id="8" name="Content Placeholder 4" descr="Table&#10;&#10;Description automatically generated">
              <a:extLst>
                <a:ext uri="{FF2B5EF4-FFF2-40B4-BE49-F238E27FC236}">
                  <a16:creationId xmlns:a16="http://schemas.microsoft.com/office/drawing/2014/main" id="{5041731B-CAC1-670B-9F6D-DFC0E8FB8D11}"/>
                </a:ext>
              </a:extLst>
            </p:cNvPr>
            <p:cNvPicPr>
              <a:picLocks noChangeAspect="1"/>
            </p:cNvPicPr>
            <p:nvPr/>
          </p:nvPicPr>
          <p:blipFill rotWithShape="1">
            <a:blip r:embed="rId5"/>
            <a:srcRect t="49646" r="30593" b="48308"/>
            <a:stretch/>
          </p:blipFill>
          <p:spPr>
            <a:xfrm>
              <a:off x="246722" y="1482814"/>
              <a:ext cx="6004057" cy="100012"/>
            </a:xfrm>
            <a:prstGeom prst="rect">
              <a:avLst/>
            </a:prstGeom>
            <a:noFill/>
            <a:ln>
              <a:noFill/>
            </a:ln>
          </p:spPr>
        </p:pic>
        <p:pic>
          <p:nvPicPr>
            <p:cNvPr id="9" name="Content Placeholder 4" descr="Table&#10;&#10;Description automatically generated">
              <a:extLst>
                <a:ext uri="{FF2B5EF4-FFF2-40B4-BE49-F238E27FC236}">
                  <a16:creationId xmlns:a16="http://schemas.microsoft.com/office/drawing/2014/main" id="{E03F5039-00F7-75CF-CBA2-5F013D50871F}"/>
                </a:ext>
              </a:extLst>
            </p:cNvPr>
            <p:cNvPicPr>
              <a:picLocks noChangeAspect="1"/>
            </p:cNvPicPr>
            <p:nvPr/>
          </p:nvPicPr>
          <p:blipFill rotWithShape="1">
            <a:blip r:embed="rId5"/>
            <a:srcRect t="17943" r="30593" b="60762"/>
            <a:stretch/>
          </p:blipFill>
          <p:spPr>
            <a:xfrm>
              <a:off x="246723" y="385009"/>
              <a:ext cx="6004057" cy="1041020"/>
            </a:xfrm>
            <a:prstGeom prst="rect">
              <a:avLst/>
            </a:prstGeom>
            <a:noFill/>
            <a:ln>
              <a:noFill/>
            </a:ln>
          </p:spPr>
        </p:pic>
      </p:grpSp>
      <p:sp>
        <p:nvSpPr>
          <p:cNvPr id="10" name="TextBox 9">
            <a:extLst>
              <a:ext uri="{FF2B5EF4-FFF2-40B4-BE49-F238E27FC236}">
                <a16:creationId xmlns:a16="http://schemas.microsoft.com/office/drawing/2014/main" id="{C66CE2B7-2478-0391-EFA7-ACD39EB4012A}"/>
              </a:ext>
            </a:extLst>
          </p:cNvPr>
          <p:cNvSpPr txBox="1"/>
          <p:nvPr/>
        </p:nvSpPr>
        <p:spPr>
          <a:xfrm>
            <a:off x="4938655" y="4228089"/>
            <a:ext cx="2791924" cy="261610"/>
          </a:xfrm>
          <a:prstGeom prst="rect">
            <a:avLst/>
          </a:prstGeom>
          <a:noFill/>
        </p:spPr>
        <p:txBody>
          <a:bodyPr wrap="square">
            <a:spAutoFit/>
          </a:bodyPr>
          <a:lstStyle/>
          <a:p>
            <a:pPr algn="ct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6"/>
              </a:rPr>
              <a:t>Vaswani et al. 2017</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3541A1-ADA4-5777-FEF6-21B2F2066B1E}"/>
                  </a:ext>
                </a:extLst>
              </p:cNvPr>
              <p:cNvSpPr txBox="1"/>
              <p:nvPr/>
            </p:nvSpPr>
            <p:spPr>
              <a:xfrm>
                <a:off x="4872280" y="183064"/>
                <a:ext cx="3747054" cy="738664"/>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p:txBody>
          </p:sp>
        </mc:Choice>
        <mc:Fallback xmlns="">
          <p:sp>
            <p:nvSpPr>
              <p:cNvPr id="4" name="TextBox 3">
                <a:extLst>
                  <a:ext uri="{FF2B5EF4-FFF2-40B4-BE49-F238E27FC236}">
                    <a16:creationId xmlns:a16="http://schemas.microsoft.com/office/drawing/2014/main" id="{D53541A1-ADA4-5777-FEF6-21B2F2066B1E}"/>
                  </a:ext>
                </a:extLst>
              </p:cNvPr>
              <p:cNvSpPr txBox="1">
                <a:spLocks noRot="1" noChangeAspect="1" noMove="1" noResize="1" noEditPoints="1" noAdjustHandles="1" noChangeArrowheads="1" noChangeShapeType="1" noTextEdit="1"/>
              </p:cNvSpPr>
              <p:nvPr/>
            </p:nvSpPr>
            <p:spPr>
              <a:xfrm>
                <a:off x="4872280" y="183064"/>
                <a:ext cx="3747054" cy="738664"/>
              </a:xfrm>
              <a:prstGeom prst="rect">
                <a:avLst/>
              </a:prstGeom>
              <a:blipFill>
                <a:blip r:embed="rId7"/>
                <a:stretch>
                  <a:fillRect t="-1695" b="-6780"/>
                </a:stretch>
              </a:blipFill>
            </p:spPr>
            <p:txBody>
              <a:bodyPr/>
              <a:lstStyle/>
              <a:p>
                <a:r>
                  <a:rPr lang="en-US">
                    <a:noFill/>
                  </a:rPr>
                  <a:t> </a:t>
                </a:r>
              </a:p>
            </p:txBody>
          </p:sp>
        </mc:Fallback>
      </mc:AlternateContent>
    </p:spTree>
    <p:extLst>
      <p:ext uri="{BB962C8B-B14F-4D97-AF65-F5344CB8AC3E}">
        <p14:creationId xmlns:p14="http://schemas.microsoft.com/office/powerpoint/2010/main" val="34703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CA24-7315-CFFE-71E3-2670057A5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B3411-C820-FF81-5FB3-48FB97FEF9C1}"/>
              </a:ext>
            </a:extLst>
          </p:cNvPr>
          <p:cNvSpPr>
            <a:spLocks noGrp="1"/>
          </p:cNvSpPr>
          <p:nvPr>
            <p:ph type="title"/>
          </p:nvPr>
        </p:nvSpPr>
        <p:spPr/>
        <p:txBody>
          <a:bodyPr/>
          <a:lstStyle/>
          <a:p>
            <a:r>
              <a:rPr lang="en-US" dirty="0"/>
              <a:t>Recap</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F77D99-B329-B3B5-C3D5-E6B182576087}"/>
                  </a:ext>
                </a:extLst>
              </p:cNvPr>
              <p:cNvSpPr>
                <a:spLocks noGrp="1"/>
              </p:cNvSpPr>
              <p:nvPr>
                <p:ph type="body" sz="quarter" idx="16"/>
              </p:nvPr>
            </p:nvSpPr>
            <p:spPr/>
            <p:txBody>
              <a:bodyPr/>
              <a:lstStyle/>
              <a:p>
                <a:r>
                  <a:rPr lang="en-US" dirty="0"/>
                  <a:t>Transformers </a:t>
                </a:r>
                <a:r>
                  <a:rPr lang="en-US" b="1" dirty="0"/>
                  <a:t>computation of a full sequence</a:t>
                </a:r>
                <a:r>
                  <a:rPr lang="en-US" dirty="0"/>
                  <a:t>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a:p>
                <a:pPr lvl="1"/>
                <a:r>
                  <a:rPr lang="en-US" dirty="0"/>
                  <a:t>Generally, the quadratic term that depends on seq </a:t>
                </a:r>
                <a:r>
                  <a:rPr lang="en-US" dirty="0" err="1"/>
                  <a:t>len</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𝑛</m:t>
                    </m:r>
                  </m:oMath>
                </a14:m>
                <a:r>
                  <a:rPr lang="en-US" dirty="0"/>
                  <a:t> is more concerning.</a:t>
                </a:r>
              </a:p>
              <a:p>
                <a:pPr marL="342900" lvl="1" indent="0">
                  <a:buNone/>
                </a:pPr>
                <a:endParaRPr lang="en-US" dirty="0"/>
              </a:p>
              <a:p>
                <a:r>
                  <a:rPr lang="en-US" dirty="0"/>
                  <a:t>We have not discussed yet how </a:t>
                </a:r>
                <a:r>
                  <a:rPr lang="en-US" b="1" dirty="0"/>
                  <a:t>IO may impose</a:t>
                </a:r>
                <a:r>
                  <a:rPr lang="en-US" dirty="0"/>
                  <a:t> other limits on this. (in a week)</a:t>
                </a:r>
              </a:p>
              <a:p>
                <a:endParaRPr lang="en-US" dirty="0"/>
              </a:p>
              <a:p>
                <a:r>
                  <a:rPr lang="en-US" dirty="0"/>
                  <a:t>Also, the above calculations is for a given sentences. </a:t>
                </a:r>
              </a:p>
              <a:p>
                <a:pPr lvl="1"/>
                <a:r>
                  <a:rPr lang="en-US" dirty="0"/>
                  <a:t>How bad is the computational complexity during the decoding time where we want to generate text one token at a time? </a:t>
                </a:r>
              </a:p>
            </p:txBody>
          </p:sp>
        </mc:Choice>
        <mc:Fallback xmlns="">
          <p:sp>
            <p:nvSpPr>
              <p:cNvPr id="3" name="Text Placeholder 2">
                <a:extLst>
                  <a:ext uri="{FF2B5EF4-FFF2-40B4-BE49-F238E27FC236}">
                    <a16:creationId xmlns:a16="http://schemas.microsoft.com/office/drawing/2014/main" id="{30F77D99-B329-B3B5-C3D5-E6B18257608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8223538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9BB8-60C9-F77A-D541-D573C04C3D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35303F-B7AB-E313-21D3-CC581228B191}"/>
              </a:ext>
            </a:extLst>
          </p:cNvPr>
          <p:cNvSpPr>
            <a:spLocks noGrp="1"/>
          </p:cNvSpPr>
          <p:nvPr>
            <p:ph type="body" sz="quarter" idx="10"/>
          </p:nvPr>
        </p:nvSpPr>
        <p:spPr/>
        <p:txBody>
          <a:bodyPr>
            <a:normAutofit fontScale="62500" lnSpcReduction="20000"/>
          </a:bodyPr>
          <a:lstStyle/>
          <a:p>
            <a:pPr algn="ctr"/>
            <a:r>
              <a:rPr lang="en-US" sz="5400" dirty="0"/>
              <a:t>During decoding time, how slow is attention computation? </a:t>
            </a:r>
          </a:p>
        </p:txBody>
      </p:sp>
    </p:spTree>
    <p:extLst>
      <p:ext uri="{BB962C8B-B14F-4D97-AF65-F5344CB8AC3E}">
        <p14:creationId xmlns:p14="http://schemas.microsoft.com/office/powerpoint/2010/main" val="9280627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9F6CD-A70C-F4F9-514F-7DC66AC6AD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58CF23-7D8C-99F3-59BB-8BB4B90F6259}"/>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4" name="Text Placeholder 23">
            <a:extLst>
              <a:ext uri="{FF2B5EF4-FFF2-40B4-BE49-F238E27FC236}">
                <a16:creationId xmlns:a16="http://schemas.microsoft.com/office/drawing/2014/main" id="{83DBB053-1504-A327-58CA-78D6AF684851}"/>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3C2289FA-8747-B4F6-6EF8-466E07F70A8B}"/>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D954C2F6-338A-CFC0-2B14-581F2EC89E23}"/>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18518AAF-22B9-B507-138D-77BCE67F7CAD}"/>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5FED9D9D-A392-7570-AD02-A8C90ECCFE2C}"/>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C1DF8922-5C33-10F4-1572-236E3AB16326}"/>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39A04E43-AEA0-E8BA-3E8E-675A10288B40}"/>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E651E73B-508D-0DAE-89E8-AB7238AC380A}"/>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pic>
        <p:nvPicPr>
          <p:cNvPr id="10" name="object 10">
            <a:extLst>
              <a:ext uri="{FF2B5EF4-FFF2-40B4-BE49-F238E27FC236}">
                <a16:creationId xmlns:a16="http://schemas.microsoft.com/office/drawing/2014/main" id="{E7E3C923-1D8A-E656-BAC3-DD3B0D7CD37A}"/>
              </a:ext>
            </a:extLst>
          </p:cNvPr>
          <p:cNvPicPr/>
          <p:nvPr/>
        </p:nvPicPr>
        <p:blipFill>
          <a:blip r:embed="rId5" cstate="print"/>
          <a:stretch>
            <a:fillRect/>
          </a:stretch>
        </p:blipFill>
        <p:spPr>
          <a:xfrm>
            <a:off x="5911634" y="2356163"/>
            <a:ext cx="1596541" cy="1074330"/>
          </a:xfrm>
          <a:prstGeom prst="rect">
            <a:avLst/>
          </a:prstGeom>
        </p:spPr>
      </p:pic>
      <p:sp>
        <p:nvSpPr>
          <p:cNvPr id="11" name="object 11">
            <a:extLst>
              <a:ext uri="{FF2B5EF4-FFF2-40B4-BE49-F238E27FC236}">
                <a16:creationId xmlns:a16="http://schemas.microsoft.com/office/drawing/2014/main" id="{979E5F39-6EBB-7A95-DCA6-F8F91AD035C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pic>
        <p:nvPicPr>
          <p:cNvPr id="12" name="object 12">
            <a:extLst>
              <a:ext uri="{FF2B5EF4-FFF2-40B4-BE49-F238E27FC236}">
                <a16:creationId xmlns:a16="http://schemas.microsoft.com/office/drawing/2014/main" id="{86B3346D-1E4B-127B-8526-A902F0FB18DE}"/>
              </a:ext>
            </a:extLst>
          </p:cNvPr>
          <p:cNvPicPr/>
          <p:nvPr/>
        </p:nvPicPr>
        <p:blipFill>
          <a:blip r:embed="rId6" cstate="print"/>
          <a:stretch>
            <a:fillRect/>
          </a:stretch>
        </p:blipFill>
        <p:spPr>
          <a:xfrm>
            <a:off x="2395704" y="1776490"/>
            <a:ext cx="4104158" cy="597168"/>
          </a:xfrm>
          <a:prstGeom prst="rect">
            <a:avLst/>
          </a:prstGeom>
        </p:spPr>
      </p:pic>
      <p:sp>
        <p:nvSpPr>
          <p:cNvPr id="13" name="object 13">
            <a:extLst>
              <a:ext uri="{FF2B5EF4-FFF2-40B4-BE49-F238E27FC236}">
                <a16:creationId xmlns:a16="http://schemas.microsoft.com/office/drawing/2014/main" id="{725F7952-850B-F034-10A8-D769BDC33EC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C385072-CDD3-C7A5-F07E-55B1B5A56448}"/>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F536C6-A5DA-8581-09FD-1C890C27775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6" name="TextBox 25">
                <a:extLst>
                  <a:ext uri="{FF2B5EF4-FFF2-40B4-BE49-F238E27FC236}">
                    <a16:creationId xmlns:a16="http://schemas.microsoft.com/office/drawing/2014/main" id="{07F536C6-A5DA-8581-09FD-1C890C27775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1BD39CF6-DFA4-383A-6BBF-1FF3719B78C8}"/>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9840189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FD5D-B60A-1081-3550-FF8FAE1FB8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701F7C-78E0-79A0-48F4-95FDA3EAF4EF}"/>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7" name="Text Placeholder 26">
            <a:extLst>
              <a:ext uri="{FF2B5EF4-FFF2-40B4-BE49-F238E27FC236}">
                <a16:creationId xmlns:a16="http://schemas.microsoft.com/office/drawing/2014/main" id="{8D7937AC-0306-B1A6-B239-888BC2C56483}"/>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D4E76F6-FE01-39E8-9AAB-7D4EAAFE6C7A}"/>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BF48D467-59D9-81ED-857D-0389DD05F04C}"/>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EDB69DB6-7D20-E868-AE7A-77F3D866CD2A}"/>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7A1EC0CD-93A2-FE14-7596-6550106D3AAA}"/>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E8800223-5DCA-896A-B33F-0DA6B2320780}"/>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1491C9E4-94E6-B430-EF09-C40B531E9C47}"/>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5A5AF4CE-AA79-A601-80BD-9E3EB8647739}"/>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grpSp>
        <p:nvGrpSpPr>
          <p:cNvPr id="10" name="object 10">
            <a:extLst>
              <a:ext uri="{FF2B5EF4-FFF2-40B4-BE49-F238E27FC236}">
                <a16:creationId xmlns:a16="http://schemas.microsoft.com/office/drawing/2014/main" id="{4709AAF5-4FC3-6171-0CB4-C876126C97A3}"/>
              </a:ext>
            </a:extLst>
          </p:cNvPr>
          <p:cNvGrpSpPr/>
          <p:nvPr/>
        </p:nvGrpSpPr>
        <p:grpSpPr>
          <a:xfrm>
            <a:off x="2395705" y="1776490"/>
            <a:ext cx="5112599" cy="1654237"/>
            <a:chOff x="5266887" y="3906084"/>
            <a:chExt cx="11241405" cy="3637279"/>
          </a:xfrm>
        </p:grpSpPr>
        <p:pic>
          <p:nvPicPr>
            <p:cNvPr id="11" name="object 11">
              <a:extLst>
                <a:ext uri="{FF2B5EF4-FFF2-40B4-BE49-F238E27FC236}">
                  <a16:creationId xmlns:a16="http://schemas.microsoft.com/office/drawing/2014/main" id="{2921BBE6-5963-6EAD-F3E6-A7B213966B7F}"/>
                </a:ext>
              </a:extLst>
            </p:cNvPr>
            <p:cNvPicPr/>
            <p:nvPr/>
          </p:nvPicPr>
          <p:blipFill>
            <a:blip r:embed="rId5" cstate="print"/>
            <a:stretch>
              <a:fillRect/>
            </a:stretch>
          </p:blipFill>
          <p:spPr>
            <a:xfrm>
              <a:off x="5266887" y="3906084"/>
              <a:ext cx="9024080" cy="1313032"/>
            </a:xfrm>
            <a:prstGeom prst="rect">
              <a:avLst/>
            </a:prstGeom>
          </p:spPr>
        </p:pic>
        <p:pic>
          <p:nvPicPr>
            <p:cNvPr id="12" name="object 12">
              <a:extLst>
                <a:ext uri="{FF2B5EF4-FFF2-40B4-BE49-F238E27FC236}">
                  <a16:creationId xmlns:a16="http://schemas.microsoft.com/office/drawing/2014/main" id="{D38C22BB-DF05-2305-0015-35FA2FB8A86B}"/>
                </a:ext>
              </a:extLst>
            </p:cNvPr>
            <p:cNvPicPr/>
            <p:nvPr/>
          </p:nvPicPr>
          <p:blipFill>
            <a:blip r:embed="rId6" cstate="print"/>
            <a:stretch>
              <a:fillRect/>
            </a:stretch>
          </p:blipFill>
          <p:spPr>
            <a:xfrm>
              <a:off x="12997591" y="5180651"/>
              <a:ext cx="3510419" cy="2362200"/>
            </a:xfrm>
            <a:prstGeom prst="rect">
              <a:avLst/>
            </a:prstGeom>
          </p:spPr>
        </p:pic>
      </p:grpSp>
      <p:sp>
        <p:nvSpPr>
          <p:cNvPr id="13" name="object 13">
            <a:extLst>
              <a:ext uri="{FF2B5EF4-FFF2-40B4-BE49-F238E27FC236}">
                <a16:creationId xmlns:a16="http://schemas.microsoft.com/office/drawing/2014/main" id="{F84B62AB-B1B0-293C-8F88-B0348CF4EA7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DC9579F-35F1-18CD-C2B4-3D564C4B5FA1}"/>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p:sp>
        <p:nvSpPr>
          <p:cNvPr id="23" name="object 23">
            <a:extLst>
              <a:ext uri="{FF2B5EF4-FFF2-40B4-BE49-F238E27FC236}">
                <a16:creationId xmlns:a16="http://schemas.microsoft.com/office/drawing/2014/main" id="{CE084B65-11C8-EB9D-4168-803D1A7F788F}"/>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24" name="object 24">
            <a:extLst>
              <a:ext uri="{FF2B5EF4-FFF2-40B4-BE49-F238E27FC236}">
                <a16:creationId xmlns:a16="http://schemas.microsoft.com/office/drawing/2014/main" id="{2E1DDD48-C835-61E7-B954-EE9924D22354}"/>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sp>
        <p:nvSpPr>
          <p:cNvPr id="25" name="object 25">
            <a:extLst>
              <a:ext uri="{FF2B5EF4-FFF2-40B4-BE49-F238E27FC236}">
                <a16:creationId xmlns:a16="http://schemas.microsoft.com/office/drawing/2014/main" id="{12240CC4-DFAF-8C09-42BC-4D9C6C5434D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sp>
        <p:nvSpPr>
          <p:cNvPr id="30" name="TextBox 29">
            <a:extLst>
              <a:ext uri="{FF2B5EF4-FFF2-40B4-BE49-F238E27FC236}">
                <a16:creationId xmlns:a16="http://schemas.microsoft.com/office/drawing/2014/main" id="{AE181039-D632-64A8-D928-E520FA1DCFF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BC459B-C7FC-B1C0-0A45-0990EF517E1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15" name="TextBox 14">
                <a:extLst>
                  <a:ext uri="{FF2B5EF4-FFF2-40B4-BE49-F238E27FC236}">
                    <a16:creationId xmlns:a16="http://schemas.microsoft.com/office/drawing/2014/main" id="{3CBC459B-C7FC-B1C0-0A45-0990EF517E1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95419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F956-6064-7397-4A17-326D950295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162973-14CD-9B40-AFE1-687664CB9268}"/>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5A1D0E35-5575-C0A9-0023-BCFC85C382A1}"/>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478540B-EACB-6C80-D9C2-E9B89533A184}"/>
              </a:ext>
            </a:extLst>
          </p:cNvPr>
          <p:cNvGrpSpPr/>
          <p:nvPr/>
        </p:nvGrpSpPr>
        <p:grpSpPr>
          <a:xfrm>
            <a:off x="1706452" y="2348832"/>
            <a:ext cx="4811382" cy="2530163"/>
            <a:chOff x="3751383" y="5164530"/>
            <a:chExt cx="10579100" cy="5563235"/>
          </a:xfrm>
        </p:grpSpPr>
        <p:pic>
          <p:nvPicPr>
            <p:cNvPr id="4" name="object 4">
              <a:extLst>
                <a:ext uri="{FF2B5EF4-FFF2-40B4-BE49-F238E27FC236}">
                  <a16:creationId xmlns:a16="http://schemas.microsoft.com/office/drawing/2014/main" id="{E046AD71-D695-AE97-A945-EFA19C47EF9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11C7FA75-EA47-B5D1-2688-CFB761711A10}"/>
                </a:ext>
              </a:extLst>
            </p:cNvPr>
            <p:cNvSpPr/>
            <p:nvPr/>
          </p:nvSpPr>
          <p:spPr>
            <a:xfrm>
              <a:off x="8386279" y="5193559"/>
              <a:ext cx="713740" cy="2962275"/>
            </a:xfrm>
            <a:custGeom>
              <a:avLst/>
              <a:gdLst/>
              <a:ahLst/>
              <a:cxnLst/>
              <a:rect l="l" t="t" r="r" b="b"/>
              <a:pathLst>
                <a:path w="713740" h="2962275">
                  <a:moveTo>
                    <a:pt x="713492" y="0"/>
                  </a:moveTo>
                  <a:lnTo>
                    <a:pt x="0" y="0"/>
                  </a:lnTo>
                  <a:lnTo>
                    <a:pt x="0" y="2961870"/>
                  </a:lnTo>
                  <a:lnTo>
                    <a:pt x="713492" y="2961870"/>
                  </a:lnTo>
                  <a:lnTo>
                    <a:pt x="713492"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7ABF98B4-01A8-D8A6-69C2-0CDAA238E879}"/>
                </a:ext>
              </a:extLst>
            </p:cNvPr>
            <p:cNvPicPr/>
            <p:nvPr/>
          </p:nvPicPr>
          <p:blipFill>
            <a:blip r:embed="rId3" cstate="print"/>
            <a:stretch>
              <a:fillRect/>
            </a:stretch>
          </p:blipFill>
          <p:spPr>
            <a:xfrm>
              <a:off x="4693672" y="5174591"/>
              <a:ext cx="9636571" cy="5552603"/>
            </a:xfrm>
            <a:prstGeom prst="rect">
              <a:avLst/>
            </a:prstGeom>
          </p:spPr>
        </p:pic>
      </p:grpSp>
      <p:sp>
        <p:nvSpPr>
          <p:cNvPr id="7" name="object 7">
            <a:extLst>
              <a:ext uri="{FF2B5EF4-FFF2-40B4-BE49-F238E27FC236}">
                <a16:creationId xmlns:a16="http://schemas.microsoft.com/office/drawing/2014/main" id="{7FF3C5CB-8182-3EB5-8F93-D5E61A3BC7AE}"/>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D12DCBB0-997D-CB90-3890-F67604062438}"/>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C55F6CB-D8F1-4653-93E2-209867944A02}"/>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8E9BB3A3-34E9-AA38-5879-4E68A9881007}"/>
              </a:ext>
            </a:extLst>
          </p:cNvPr>
          <p:cNvPicPr/>
          <p:nvPr/>
        </p:nvPicPr>
        <p:blipFill>
          <a:blip r:embed="rId4" cstate="print"/>
          <a:stretch>
            <a:fillRect/>
          </a:stretch>
        </p:blipFill>
        <p:spPr>
          <a:xfrm>
            <a:off x="6530746" y="2383879"/>
            <a:ext cx="1596511" cy="343093"/>
          </a:xfrm>
          <a:prstGeom prst="rect">
            <a:avLst/>
          </a:prstGeom>
        </p:spPr>
      </p:pic>
      <p:sp>
        <p:nvSpPr>
          <p:cNvPr id="17" name="object 17">
            <a:extLst>
              <a:ext uri="{FF2B5EF4-FFF2-40B4-BE49-F238E27FC236}">
                <a16:creationId xmlns:a16="http://schemas.microsoft.com/office/drawing/2014/main" id="{D516FEDD-A9E7-47B2-D50C-8069B25CCEED}"/>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27ACB9FB-E7CA-087B-E536-E9BADC39ECB1}"/>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25529D10-0F2A-0181-EC9B-F772B9B71BA0}"/>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C30FD201-4562-FC72-C4C4-B398A905A6FD}"/>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B1EE0C-6A69-6846-6C1E-21EDD15075CF}"/>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B3B1EE0C-6A69-6846-6C1E-21EDD15075CF}"/>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39073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7A1-0A26-23B0-8EC8-6D17B7D46F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B592BB-A055-6824-FBC3-BB50153F971A}"/>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BB535C0C-44E3-B850-CF53-F8ADE7C87A76}"/>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20B723C-23EE-CD22-1DA1-10355D6ACC3B}"/>
              </a:ext>
            </a:extLst>
          </p:cNvPr>
          <p:cNvGrpSpPr/>
          <p:nvPr/>
        </p:nvGrpSpPr>
        <p:grpSpPr>
          <a:xfrm>
            <a:off x="1706453" y="2348832"/>
            <a:ext cx="4811093" cy="2538538"/>
            <a:chOff x="3751383" y="5164530"/>
            <a:chExt cx="10578465" cy="5581650"/>
          </a:xfrm>
        </p:grpSpPr>
        <p:pic>
          <p:nvPicPr>
            <p:cNvPr id="4" name="object 4">
              <a:extLst>
                <a:ext uri="{FF2B5EF4-FFF2-40B4-BE49-F238E27FC236}">
                  <a16:creationId xmlns:a16="http://schemas.microsoft.com/office/drawing/2014/main" id="{1B842A5B-055C-E4F3-9E93-5AD5365FA40C}"/>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8EE3CA7-F909-9DF7-0430-FBDC7381497C}"/>
                </a:ext>
              </a:extLst>
            </p:cNvPr>
            <p:cNvSpPr/>
            <p:nvPr/>
          </p:nvSpPr>
          <p:spPr>
            <a:xfrm>
              <a:off x="8386279" y="5193559"/>
              <a:ext cx="1424305" cy="2962275"/>
            </a:xfrm>
            <a:custGeom>
              <a:avLst/>
              <a:gdLst/>
              <a:ahLst/>
              <a:cxnLst/>
              <a:rect l="l" t="t" r="r" b="b"/>
              <a:pathLst>
                <a:path w="1424304" h="2962275">
                  <a:moveTo>
                    <a:pt x="1424203" y="0"/>
                  </a:moveTo>
                  <a:lnTo>
                    <a:pt x="0" y="0"/>
                  </a:lnTo>
                  <a:lnTo>
                    <a:pt x="0" y="2961870"/>
                  </a:lnTo>
                  <a:lnTo>
                    <a:pt x="1424203" y="2961870"/>
                  </a:lnTo>
                  <a:lnTo>
                    <a:pt x="14242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175CD59-9F0E-8231-C99B-75803EF3774F}"/>
                </a:ext>
              </a:extLst>
            </p:cNvPr>
            <p:cNvPicPr/>
            <p:nvPr/>
          </p:nvPicPr>
          <p:blipFill>
            <a:blip r:embed="rId3" cstate="print"/>
            <a:stretch>
              <a:fillRect/>
            </a:stretch>
          </p:blipFill>
          <p:spPr>
            <a:xfrm>
              <a:off x="4695027" y="5175603"/>
              <a:ext cx="9634745" cy="5569995"/>
            </a:xfrm>
            <a:prstGeom prst="rect">
              <a:avLst/>
            </a:prstGeom>
          </p:spPr>
        </p:pic>
      </p:grpSp>
      <p:sp>
        <p:nvSpPr>
          <p:cNvPr id="7" name="object 7">
            <a:extLst>
              <a:ext uri="{FF2B5EF4-FFF2-40B4-BE49-F238E27FC236}">
                <a16:creationId xmlns:a16="http://schemas.microsoft.com/office/drawing/2014/main" id="{60A968A0-6AB0-53C9-5203-83F89E9893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8E82A21-E87F-E42C-DB90-DBC21AEC1211}"/>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080C67D-F5E1-EC55-78FF-D7C74538051D}"/>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E5226B4E-034B-F78D-2158-959D587DA46A}"/>
              </a:ext>
            </a:extLst>
          </p:cNvPr>
          <p:cNvPicPr/>
          <p:nvPr/>
        </p:nvPicPr>
        <p:blipFill>
          <a:blip r:embed="rId4" cstate="print"/>
          <a:stretch>
            <a:fillRect/>
          </a:stretch>
        </p:blipFill>
        <p:spPr>
          <a:xfrm>
            <a:off x="6530768" y="2385116"/>
            <a:ext cx="1596488" cy="546407"/>
          </a:xfrm>
          <a:prstGeom prst="rect">
            <a:avLst/>
          </a:prstGeom>
        </p:spPr>
      </p:pic>
      <p:sp>
        <p:nvSpPr>
          <p:cNvPr id="17" name="object 17">
            <a:extLst>
              <a:ext uri="{FF2B5EF4-FFF2-40B4-BE49-F238E27FC236}">
                <a16:creationId xmlns:a16="http://schemas.microsoft.com/office/drawing/2014/main" id="{F3E539E3-0CFE-59B7-4515-B5471735963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0957E4A1-B090-26ED-CD1B-11301F72ACDC}"/>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dirty="0"/>
          </a:p>
        </p:txBody>
      </p:sp>
      <p:sp>
        <p:nvSpPr>
          <p:cNvPr id="18" name="object 18">
            <a:extLst>
              <a:ext uri="{FF2B5EF4-FFF2-40B4-BE49-F238E27FC236}">
                <a16:creationId xmlns:a16="http://schemas.microsoft.com/office/drawing/2014/main" id="{02ADEE84-AD31-4E3D-5A3C-45F1B7110D7F}"/>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4D7259EB-2707-092F-CAD6-AFBDB8D24514}"/>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1F24CD-810B-FCD0-157B-E7EEBCCE3168}"/>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21F24CD-810B-FCD0-157B-E7EEBCCE3168}"/>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30030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13713</TotalTime>
  <Words>7852</Words>
  <Application>Microsoft Macintosh PowerPoint</Application>
  <PresentationFormat>On-screen Show (16:9)</PresentationFormat>
  <Paragraphs>1639</Paragraphs>
  <Slides>126</Slides>
  <Notes>27</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126</vt:i4>
      </vt:variant>
    </vt:vector>
  </HeadingPairs>
  <TitlesOfParts>
    <vt:vector size="148" baseType="lpstr">
      <vt:lpstr>Times New Roman</vt:lpstr>
      <vt:lpstr>Merriweather Sans</vt:lpstr>
      <vt:lpstr>Arial</vt:lpstr>
      <vt:lpstr>Corbel</vt:lpstr>
      <vt:lpstr>Courier New</vt:lpstr>
      <vt:lpstr>Cambria Math</vt:lpstr>
      <vt:lpstr>Calibri</vt:lpstr>
      <vt:lpstr>Roboto</vt:lpstr>
      <vt:lpstr>Consolas</vt:lpstr>
      <vt:lpstr>Tahoma</vt:lpstr>
      <vt:lpstr>Times</vt:lpstr>
      <vt:lpstr>Wingdings</vt:lpstr>
      <vt:lpstr>Lucida Sans Unicode</vt:lpstr>
      <vt:lpstr>Source Serif Pro</vt:lpstr>
      <vt:lpstr>Avenir</vt:lpstr>
      <vt:lpstr>Cambria</vt:lpstr>
      <vt:lpstr>Source Sans Pro</vt:lpstr>
      <vt:lpstr>Simple Light</vt:lpstr>
      <vt:lpstr>EP Presentation Theme - Simple</vt:lpstr>
      <vt:lpstr>1_EP Presentation Theme - Fancy</vt:lpstr>
      <vt:lpstr>2_EP Presentation Theme - Special</vt:lpstr>
      <vt:lpstr>1_EP Presentation Theme - Simple</vt:lpstr>
      <vt:lpstr>Transformer Architecture</vt:lpstr>
      <vt:lpstr>RNNs, Back to the Cons</vt:lpstr>
      <vt:lpstr>Language Models: History Recap</vt:lpstr>
      <vt:lpstr>Chapter Plan </vt:lpstr>
      <vt:lpstr>PowerPoint Presentation</vt:lpstr>
      <vt:lpstr>Attention 👀 </vt:lpstr>
      <vt:lpstr>Self-Attention </vt:lpstr>
      <vt:lpstr>RNN vs Transformer</vt:lpstr>
      <vt:lpstr>Defining Self-Attention</vt:lpstr>
      <vt:lpstr>Defining Self-Attention</vt:lpstr>
      <vt:lpstr>Defining Self-Attention</vt:lpstr>
      <vt:lpstr>PowerPoint Presentation</vt:lpstr>
      <vt:lpstr>PowerPoint Presentation</vt:lpstr>
      <vt:lpstr>PowerPoint Presentation</vt:lpstr>
      <vt:lpstr>PowerPoint Presentation</vt:lpstr>
      <vt:lpstr>PowerPoint Presentation</vt:lpstr>
      <vt:lpstr>PowerPoint Presentation</vt:lpstr>
      <vt:lpstr>Question</vt:lpstr>
      <vt:lpstr>Self-Attention: Matrix Notation</vt:lpstr>
      <vt:lpstr>Self-Attention: Matrix Notation</vt:lpstr>
      <vt:lpstr>Why do we need √d ?  </vt:lpstr>
      <vt:lpstr>Self-Attention: Thinking about batching </vt:lpstr>
      <vt:lpstr>Recap: Self-Attention</vt:lpstr>
      <vt:lpstr>Multi-Headed Self-Attention</vt:lpstr>
      <vt:lpstr>Multi-Headed Self-Attention</vt:lpstr>
      <vt:lpstr>Combine with FFN </vt:lpstr>
      <vt:lpstr>How Do We Prevent Vanishing Gradients?</vt:lpstr>
      <vt:lpstr>Putting it Together: Self-Attention Block</vt:lpstr>
      <vt:lpstr>Summary: Self-Attention Block  </vt:lpstr>
      <vt:lpstr>PowerPoint Presentation</vt:lpstr>
      <vt:lpstr>How Do We Make it Deep? </vt:lpstr>
      <vt:lpstr>From Representations to Prediction</vt:lpstr>
      <vt:lpstr>PowerPoint Presentation</vt:lpstr>
      <vt:lpstr>PowerPoint Presentation</vt:lpstr>
      <vt:lpstr>PowerPoint Presentation</vt:lpstr>
      <vt:lpstr>Absolute Positional Embeddings </vt:lpstr>
      <vt:lpstr>Absolute Positional Embeddings </vt:lpstr>
      <vt:lpstr>Math Recap: Sine and Cosine Functions</vt:lpstr>
      <vt:lpstr>Absolute Positional Embeddings </vt:lpstr>
      <vt:lpstr>Quiz</vt:lpstr>
      <vt:lpstr>Visualizing Absolute Positional Embeddings </vt:lpstr>
      <vt:lpstr>PowerPoint Presentation</vt:lpstr>
      <vt:lpstr>Recap— positional encoding</vt:lpstr>
      <vt:lpstr>PowerPoint Presentation</vt:lpstr>
      <vt:lpstr>Generating text via Transformer</vt:lpstr>
      <vt:lpstr>Generating text via Transformer</vt:lpstr>
      <vt:lpstr>Generating text via Transformer</vt:lpstr>
      <vt:lpstr>Generating text via Transformer</vt:lpstr>
      <vt:lpstr>Generating text via Transformer</vt:lpstr>
      <vt:lpstr>Generating text via Transformer</vt:lpstr>
      <vt:lpstr>PowerPoint Presentation</vt:lpstr>
      <vt:lpstr>Quiz </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Attention mask</vt:lpstr>
      <vt:lpstr>Attention mask</vt:lpstr>
      <vt:lpstr>Attention mask</vt:lpstr>
      <vt:lpstr>Attention mask</vt:lpstr>
      <vt:lpstr>Attention mask</vt:lpstr>
      <vt:lpstr>Attention masking: Why Before Softmax? </vt:lpstr>
      <vt:lpstr>Training a Transformer Language Model</vt:lpstr>
      <vt:lpstr>Quiz: attention masking</vt:lpstr>
      <vt:lpstr>Summary: A Decoder-only Transformer</vt:lpstr>
      <vt:lpstr>PowerPoint Presentation</vt:lpstr>
      <vt:lpstr>Encoder-Decoder Architectures </vt:lpstr>
      <vt:lpstr>Encoder-Decoder Architectures </vt:lpstr>
      <vt:lpstr>Enc-Dec work at inference time</vt:lpstr>
      <vt:lpstr>Enc-Dec work at inference time</vt:lpstr>
      <vt:lpstr>Enc-Dec work at inference time</vt:lpstr>
      <vt:lpstr>Enc-Dec work at inference time</vt:lpstr>
      <vt:lpstr>Enc-Dec work at inference time</vt:lpstr>
      <vt:lpstr>Transformer [Vaswani et al. 2017]</vt:lpstr>
      <vt:lpstr>Transformer [Vaswani et al. 2017]</vt:lpstr>
      <vt:lpstr>Transformer [Vaswani et al. 2017]</vt:lpstr>
      <vt:lpstr>Transformer [Vaswani et al. 2017]</vt:lpstr>
      <vt:lpstr>How does training Enc-Dec work? </vt:lpstr>
      <vt:lpstr>Transformer [Vaswani et al. 2017]</vt:lpstr>
      <vt:lpstr>Transformer [Vaswani et al. 2017]</vt:lpstr>
      <vt:lpstr>Transformer [Vaswani et al. 2017]</vt:lpstr>
      <vt:lpstr>Quiz: Enc-Dec Connections </vt:lpstr>
      <vt:lpstr>Recap: Transformer</vt:lpstr>
      <vt:lpstr>PowerPoint Presentation</vt:lpstr>
      <vt:lpstr>Diversion: Floating-point Ops: FLOPS</vt:lpstr>
      <vt:lpstr>FLOPS of Matrix Multiplication</vt:lpstr>
      <vt:lpstr>Quiz: thinking about computations </vt:lpstr>
      <vt:lpstr>Computations in Self-Attention Block</vt:lpstr>
      <vt:lpstr>Computations in Self-Attention Block</vt:lpstr>
      <vt:lpstr>The bottlenecks</vt:lpstr>
      <vt:lpstr>Recap</vt:lpstr>
      <vt:lpstr>PowerPoint Presentation</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KV-Cache for reducing inference redundancy </vt:lpstr>
      <vt:lpstr>Quiz: KV-Cache </vt:lpstr>
      <vt:lpstr>Recap</vt:lpstr>
      <vt:lpstr>Decoding Computations</vt:lpstr>
      <vt:lpstr>Recap: complexity of decoding text </vt:lpstr>
      <vt:lpstr>Quiz: Enc-Dec inference cost </vt:lpstr>
      <vt:lpstr>Quiz: Enc-Dec inference cost </vt:lpstr>
      <vt:lpstr>Quiz: Enc-Dec inference cost </vt:lpstr>
      <vt:lpstr>Quiz: Enc-Dec inference cost </vt:lpstr>
      <vt:lpstr>Summary: Computational Complexity of Transformers </vt:lpstr>
      <vt:lpstr>PowerPoint Presentation</vt:lpstr>
      <vt:lpstr>Clone Helper Function </vt:lpstr>
      <vt:lpstr>Create Embedding </vt:lpstr>
      <vt:lpstr>Positional Encoding</vt:lpstr>
      <vt:lpstr>Attention block</vt:lpstr>
      <vt:lpstr>Multi-Head Attention</vt:lpstr>
      <vt:lpstr>FeedForward Layer </vt:lpstr>
      <vt:lpstr>Sublayer Connections</vt:lpstr>
      <vt:lpstr>Encoder Layer </vt:lpstr>
      <vt:lpstr>Decoder Layer </vt:lpstr>
      <vt:lpstr>The Prediction Head </vt:lpstr>
      <vt:lpstr>Build each block</vt:lpstr>
      <vt:lpstr>Putting  it Together</vt:lpstr>
      <vt:lpstr>Initialize  the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34</cp:revision>
  <cp:lastPrinted>2025-03-04T17:31:55Z</cp:lastPrinted>
  <dcterms:modified xsi:type="dcterms:W3CDTF">2025-03-04T17:37:02Z</dcterms:modified>
</cp:coreProperties>
</file>